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1"/>
  </p:sldMasterIdLst>
  <p:notesMasterIdLst>
    <p:notesMasterId r:id="rId62"/>
  </p:notesMasterIdLst>
  <p:sldIdLst>
    <p:sldId id="669" r:id="rId2"/>
    <p:sldId id="1219" r:id="rId3"/>
    <p:sldId id="1220" r:id="rId4"/>
    <p:sldId id="952" r:id="rId5"/>
    <p:sldId id="1222" r:id="rId6"/>
    <p:sldId id="1223" r:id="rId7"/>
    <p:sldId id="1224" r:id="rId8"/>
    <p:sldId id="1225" r:id="rId9"/>
    <p:sldId id="1226" r:id="rId10"/>
    <p:sldId id="958" r:id="rId11"/>
    <p:sldId id="1227" r:id="rId12"/>
    <p:sldId id="1229" r:id="rId13"/>
    <p:sldId id="1230" r:id="rId14"/>
    <p:sldId id="1232" r:id="rId15"/>
    <p:sldId id="1233" r:id="rId16"/>
    <p:sldId id="1231" r:id="rId17"/>
    <p:sldId id="966" r:id="rId18"/>
    <p:sldId id="1234" r:id="rId19"/>
    <p:sldId id="1235" r:id="rId20"/>
    <p:sldId id="1014" r:id="rId21"/>
    <p:sldId id="982" r:id="rId22"/>
    <p:sldId id="1237" r:id="rId23"/>
    <p:sldId id="1236" r:id="rId24"/>
    <p:sldId id="1238" r:id="rId25"/>
    <p:sldId id="984" r:id="rId26"/>
    <p:sldId id="979" r:id="rId27"/>
    <p:sldId id="981" r:id="rId28"/>
    <p:sldId id="1239" r:id="rId29"/>
    <p:sldId id="1240" r:id="rId30"/>
    <p:sldId id="1241" r:id="rId31"/>
    <p:sldId id="986" r:id="rId32"/>
    <p:sldId id="1221" r:id="rId33"/>
    <p:sldId id="991" r:id="rId34"/>
    <p:sldId id="1242" r:id="rId35"/>
    <p:sldId id="1243" r:id="rId36"/>
    <p:sldId id="1244" r:id="rId37"/>
    <p:sldId id="1245" r:id="rId38"/>
    <p:sldId id="1246" r:id="rId39"/>
    <p:sldId id="1247" r:id="rId40"/>
    <p:sldId id="1248" r:id="rId41"/>
    <p:sldId id="1249" r:id="rId42"/>
    <p:sldId id="1250" r:id="rId43"/>
    <p:sldId id="1251" r:id="rId44"/>
    <p:sldId id="1252" r:id="rId45"/>
    <p:sldId id="1254" r:id="rId46"/>
    <p:sldId id="1255" r:id="rId47"/>
    <p:sldId id="1256" r:id="rId48"/>
    <p:sldId id="1257" r:id="rId49"/>
    <p:sldId id="1258" r:id="rId50"/>
    <p:sldId id="1259" r:id="rId51"/>
    <p:sldId id="1260" r:id="rId52"/>
    <p:sldId id="1261" r:id="rId53"/>
    <p:sldId id="1262" r:id="rId54"/>
    <p:sldId id="1263" r:id="rId55"/>
    <p:sldId id="1013" r:id="rId56"/>
    <p:sldId id="1253" r:id="rId57"/>
    <p:sldId id="1264" r:id="rId58"/>
    <p:sldId id="781" r:id="rId59"/>
    <p:sldId id="1228" r:id="rId60"/>
    <p:sldId id="967" r:id="rId61"/>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2" pos="14829" userDrawn="1">
          <p15:clr>
            <a:srgbClr val="A4A3A4"/>
          </p15:clr>
        </p15:guide>
        <p15:guide id="3" pos="527"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 Shijie" initials="YS" lastIdx="2" clrIdx="0">
    <p:extLst>
      <p:ext uri="{19B8F6BF-5375-455C-9EA6-DF929625EA0E}">
        <p15:presenceInfo xmlns:p15="http://schemas.microsoft.com/office/powerpoint/2012/main" userId="e6ddca09f05e02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0C3F5D"/>
    <a:srgbClr val="9D7801"/>
    <a:srgbClr val="FCCDC8"/>
    <a:srgbClr val="E0A71A"/>
    <a:srgbClr val="F89387"/>
    <a:srgbClr val="EBF7FF"/>
    <a:srgbClr val="B9D9F3"/>
    <a:srgbClr val="BEE2D2"/>
    <a:srgbClr val="8FCFB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3" autoAdjust="0"/>
    <p:restoredTop sz="79804" autoAdjust="0"/>
  </p:normalViewPr>
  <p:slideViewPr>
    <p:cSldViewPr snapToGrid="0" snapToObjects="1">
      <p:cViewPr varScale="1">
        <p:scale>
          <a:sx n="69" d="100"/>
          <a:sy n="69" d="100"/>
        </p:scale>
        <p:origin x="280" y="1616"/>
      </p:cViewPr>
      <p:guideLst>
        <p:guide orient="horz" pos="8112"/>
        <p:guide pos="14829"/>
        <p:guide pos="527"/>
        <p:guide orient="horz" pos="528"/>
        <p:guide pos="7678"/>
        <p:guide orient="horz" pos="4344"/>
      </p:guideLst>
    </p:cSldViewPr>
  </p:slideViewPr>
  <p:notesTextViewPr>
    <p:cViewPr>
      <p:scale>
        <a:sx n="75" d="100"/>
        <a:sy n="75"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4/12/21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dirty="0"/>
          </a:p>
        </p:txBody>
      </p:sp>
    </p:spTree>
    <p:extLst>
      <p:ext uri="{BB962C8B-B14F-4D97-AF65-F5344CB8AC3E}">
        <p14:creationId xmlns:p14="http://schemas.microsoft.com/office/powerpoint/2010/main" val="271220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Companies choose between the indirect method and the direct method in reporting operating activities in the statement of cash flows. </a:t>
            </a:r>
          </a:p>
          <a:p>
            <a:r>
              <a:rPr lang="en-US" altLang="zh-CN" dirty="0"/>
              <a:t>The indirect method is less costly to prepare and is used in practice by the majority of companies. </a:t>
            </a:r>
          </a:p>
          <a:p>
            <a:r>
              <a:rPr lang="en-US" altLang="zh-CN" dirty="0"/>
              <a:t>The direct method more logically presents the cash inflows and outflows from operations. </a:t>
            </a:r>
          </a:p>
          <a:p>
            <a:r>
              <a:rPr lang="en-US" altLang="zh-CN" dirty="0"/>
              <a:t>The investing and financing sections of the statement of cash flows are identical under both methods.</a:t>
            </a:r>
          </a:p>
          <a:p>
            <a:endParaRPr lang="en-US" altLang="zh-CN" dirty="0"/>
          </a:p>
          <a:p>
            <a:pPr marL="0" marR="0" indent="0" algn="l" defTabSz="914217" rtl="0" eaLnBrk="1" fontAlgn="auto" latinLnBrk="0" hangingPunct="1">
              <a:lnSpc>
                <a:spcPct val="100000"/>
              </a:lnSpc>
              <a:spcBef>
                <a:spcPts val="0"/>
              </a:spcBef>
              <a:spcAft>
                <a:spcPts val="0"/>
              </a:spcAft>
              <a:buClrTx/>
              <a:buSzTx/>
              <a:buFontTx/>
              <a:buNone/>
              <a:tabLst/>
              <a:defRPr/>
            </a:pPr>
            <a:r>
              <a:rPr lang="en-US" altLang="zh-CN" sz="2400" dirty="0"/>
              <a:t>(such as cash received from customers and cash paid for inventory, salaries, rent, interest, and taxes)</a:t>
            </a:r>
          </a:p>
          <a:p>
            <a:endParaRPr lang="en-US" altLang="zh-CN" dirty="0"/>
          </a:p>
          <a:p>
            <a:endParaRPr lang="en-US" altLang="zh-CN" dirty="0"/>
          </a:p>
          <a:p>
            <a:r>
              <a:rPr lang="en-US" altLang="zh-CN" dirty="0"/>
              <a:t>The total net cash flows from operating activities are identical under both methods. The methods differ only in the presentation format for operating activities.</a:t>
            </a:r>
            <a:endParaRPr lang="zh-CN" alt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260679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purpose of the statement of cash flows is to report the activities that caused the $14,000 increase in cash</a:t>
            </a:r>
            <a:endParaRPr lang="zh-CN" alt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344796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17" rtl="0" eaLnBrk="1" fontAlgn="auto" latinLnBrk="0" hangingPunct="1">
              <a:lnSpc>
                <a:spcPct val="100000"/>
              </a:lnSpc>
              <a:spcBef>
                <a:spcPts val="0"/>
              </a:spcBef>
              <a:spcAft>
                <a:spcPts val="0"/>
              </a:spcAft>
              <a:buClrTx/>
              <a:buSzTx/>
              <a:buFontTx/>
              <a:buNone/>
              <a:tabLst/>
              <a:defRPr/>
            </a:pPr>
            <a:r>
              <a:rPr lang="en-US" altLang="zh-CN" dirty="0"/>
              <a:t>, so that what’s left is operating cash flows only</a:t>
            </a:r>
          </a:p>
          <a:p>
            <a:endParaRPr lang="en-US" altLang="zh-CN" dirty="0"/>
          </a:p>
          <a:p>
            <a:pPr marL="0" marR="0" indent="0" algn="l" defTabSz="914217" rtl="0" eaLnBrk="1" fontAlgn="auto" latinLnBrk="0" hangingPunct="1">
              <a:lnSpc>
                <a:spcPct val="100000"/>
              </a:lnSpc>
              <a:spcBef>
                <a:spcPts val="0"/>
              </a:spcBef>
              <a:spcAft>
                <a:spcPts val="0"/>
              </a:spcAft>
              <a:buClrTx/>
              <a:buSzTx/>
              <a:buFontTx/>
              <a:buNone/>
              <a:tabLst/>
              <a:defRPr/>
            </a:pPr>
            <a:r>
              <a:rPr lang="en-US" altLang="zh-CN" dirty="0"/>
              <a:t>Adjustments to Net Income in Calculating Operating Cash Flows:</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26733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17" rtl="0" eaLnBrk="1" fontAlgn="auto" latinLnBrk="0" hangingPunct="1">
              <a:lnSpc>
                <a:spcPct val="100000"/>
              </a:lnSpc>
              <a:spcBef>
                <a:spcPts val="0"/>
              </a:spcBef>
              <a:spcAft>
                <a:spcPts val="0"/>
              </a:spcAft>
              <a:buClrTx/>
              <a:buSzTx/>
              <a:buFontTx/>
              <a:buNone/>
              <a:tabLst/>
              <a:defRPr/>
            </a:pPr>
            <a:r>
              <a:rPr lang="en-US" altLang="zh-CN" dirty="0"/>
              <a:t>, so that what’s left is operating cash flows only</a:t>
            </a:r>
          </a:p>
          <a:p>
            <a:endParaRPr lang="en-US" altLang="zh-CN" dirty="0"/>
          </a:p>
          <a:p>
            <a:pPr marL="0" marR="0" indent="0" algn="l" defTabSz="914217" rtl="0" eaLnBrk="1" fontAlgn="auto" latinLnBrk="0" hangingPunct="1">
              <a:lnSpc>
                <a:spcPct val="100000"/>
              </a:lnSpc>
              <a:spcBef>
                <a:spcPts val="0"/>
              </a:spcBef>
              <a:spcAft>
                <a:spcPts val="0"/>
              </a:spcAft>
              <a:buClrTx/>
              <a:buSzTx/>
              <a:buFontTx/>
              <a:buNone/>
              <a:tabLst/>
              <a:defRPr/>
            </a:pPr>
            <a:r>
              <a:rPr lang="en-US" altLang="zh-CN" dirty="0"/>
              <a:t>Adjustments to Net Income in Calculating Operating Cash Flows:</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398438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1110302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altLang="zh-CN" sz="2400" dirty="0">
                <a:solidFill>
                  <a:schemeClr val="tx2"/>
                </a:solidFill>
              </a:rPr>
              <a:t>Cash received from customers - Net Sales = </a:t>
            </a:r>
            <a:r>
              <a:rPr lang="en-US" sz="2400" dirty="0">
                <a:solidFill>
                  <a:schemeClr val="tx2"/>
                </a:solidFill>
              </a:rPr>
              <a:t>Adjustment for </a:t>
            </a:r>
            <a:r>
              <a:rPr lang="en-US" altLang="zh-CN" sz="2400" b="1" dirty="0">
                <a:solidFill>
                  <a:schemeClr val="tx2"/>
                </a:solidFill>
              </a:rPr>
              <a:t>Change in A/R </a:t>
            </a:r>
            <a:r>
              <a:rPr lang="en-US" altLang="zh-CN" sz="2400" dirty="0">
                <a:solidFill>
                  <a:schemeClr val="tx2"/>
                </a:solidFill>
              </a:rPr>
              <a:t>($7,000 increase)</a:t>
            </a:r>
            <a:r>
              <a:rPr lang="en-US" altLang="zh-CN" sz="2400" b="1" dirty="0">
                <a:solidFill>
                  <a:schemeClr val="tx2"/>
                </a:solidFill>
              </a:rPr>
              <a:t> </a:t>
            </a:r>
            <a:r>
              <a:rPr lang="en-US" altLang="zh-CN" sz="2400" dirty="0">
                <a:solidFill>
                  <a:schemeClr val="tx2"/>
                </a:solidFill>
              </a:rPr>
              <a:t>=</a:t>
            </a:r>
            <a:r>
              <a:rPr lang="en-US" altLang="zh-CN" sz="2400" b="1" dirty="0">
                <a:solidFill>
                  <a:schemeClr val="tx2"/>
                </a:solidFill>
              </a:rPr>
              <a:t> </a:t>
            </a:r>
            <a:r>
              <a:rPr lang="en-US" altLang="zh-CN" sz="2400" b="1" dirty="0">
                <a:solidFill>
                  <a:srgbClr val="B17F0F"/>
                </a:solidFill>
              </a:rPr>
              <a:t>-$7,000 </a:t>
            </a:r>
            <a:r>
              <a:rPr lang="en-US" altLang="zh-CN" sz="2400" dirty="0">
                <a:solidFill>
                  <a:srgbClr val="B17F0F"/>
                </a:solidFill>
              </a:rPr>
              <a:t>cash flow</a:t>
            </a:r>
            <a:endParaRPr lang="en-US" sz="2400" dirty="0">
              <a:solidFill>
                <a:srgbClr val="B17F0F"/>
              </a:solidFill>
            </a:endParaRPr>
          </a:p>
          <a:p>
            <a:endParaRPr lang="en-US" sz="2400" b="1" dirty="0">
              <a:solidFill>
                <a:schemeClr val="tx2"/>
              </a:solidFill>
            </a:endParaRPr>
          </a:p>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solidFill>
                  <a:schemeClr val="tx2"/>
                </a:solidFill>
              </a:rPr>
              <a:t>Adjustment for </a:t>
            </a:r>
            <a:r>
              <a:rPr lang="en-US" altLang="zh-CN" sz="2400" b="1" dirty="0">
                <a:solidFill>
                  <a:schemeClr val="tx2"/>
                </a:solidFill>
              </a:rPr>
              <a:t>Change in A/R </a:t>
            </a:r>
            <a:r>
              <a:rPr lang="en-US" altLang="zh-CN" sz="2400" dirty="0">
                <a:solidFill>
                  <a:schemeClr val="tx2"/>
                </a:solidFill>
              </a:rPr>
              <a:t>($7,000 increase)</a:t>
            </a:r>
            <a:r>
              <a:rPr lang="en-US" altLang="zh-CN" sz="2400" b="1" dirty="0">
                <a:solidFill>
                  <a:schemeClr val="tx2"/>
                </a:solidFill>
              </a:rPr>
              <a:t> </a:t>
            </a:r>
            <a:r>
              <a:rPr lang="en-US" altLang="zh-CN" sz="2400" dirty="0">
                <a:solidFill>
                  <a:schemeClr val="tx2"/>
                </a:solidFill>
              </a:rPr>
              <a:t>=</a:t>
            </a:r>
            <a:r>
              <a:rPr lang="en-US" altLang="zh-CN" sz="2400" b="1" dirty="0">
                <a:solidFill>
                  <a:schemeClr val="tx2"/>
                </a:solidFill>
              </a:rPr>
              <a:t> </a:t>
            </a:r>
            <a:r>
              <a:rPr lang="en-US" altLang="zh-CN" sz="2400" b="1" dirty="0">
                <a:solidFill>
                  <a:srgbClr val="B17F0F"/>
                </a:solidFill>
              </a:rPr>
              <a:t>-$7,000 </a:t>
            </a:r>
            <a:r>
              <a:rPr lang="en-US" altLang="zh-CN" sz="2400" dirty="0">
                <a:solidFill>
                  <a:srgbClr val="B17F0F"/>
                </a:solidFill>
              </a:rPr>
              <a:t>cash flow</a:t>
            </a:r>
            <a:endParaRPr lang="en-US" sz="2400" dirty="0">
              <a:solidFill>
                <a:srgbClr val="B17F0F"/>
              </a:solidFill>
            </a:endParaRPr>
          </a:p>
          <a:p>
            <a:endParaRPr lang="en-US" sz="2400" b="1" dirty="0">
              <a:solidFill>
                <a:schemeClr val="tx2"/>
              </a:solidFill>
            </a:endParaRPr>
          </a:p>
          <a:p>
            <a:r>
              <a:rPr lang="en-US" altLang="zh-CN" sz="2400" dirty="0">
                <a:solidFill>
                  <a:schemeClr val="tx2"/>
                </a:solidFill>
              </a:rPr>
              <a:t>Beginning Inventory + Purchased Inventory – COGS = Ending Inventory</a:t>
            </a:r>
          </a:p>
          <a:p>
            <a:r>
              <a:rPr lang="en-US" altLang="zh-CN" sz="2400" b="1" dirty="0">
                <a:solidFill>
                  <a:schemeClr val="tx2"/>
                </a:solidFill>
              </a:rPr>
              <a:t>⇒ Change in Inventory </a:t>
            </a:r>
            <a:r>
              <a:rPr lang="en-US" altLang="zh-CN" sz="2400" dirty="0">
                <a:solidFill>
                  <a:schemeClr val="tx2"/>
                </a:solidFill>
              </a:rPr>
              <a:t>=</a:t>
            </a:r>
            <a:r>
              <a:rPr lang="en-US" altLang="zh-CN" sz="2400" b="1" dirty="0">
                <a:solidFill>
                  <a:schemeClr val="tx2"/>
                </a:solidFill>
              </a:rPr>
              <a:t> </a:t>
            </a:r>
            <a:r>
              <a:rPr lang="en-US" altLang="zh-CN" sz="2400" dirty="0">
                <a:solidFill>
                  <a:schemeClr val="tx2"/>
                </a:solidFill>
              </a:rPr>
              <a:t>Purchased Inventory – COGS</a:t>
            </a:r>
          </a:p>
          <a:p>
            <a:r>
              <a:rPr lang="en-US" altLang="zh-CN" sz="2400" dirty="0">
                <a:solidFill>
                  <a:schemeClr val="tx2"/>
                </a:solidFill>
              </a:rPr>
              <a:t>Decreased inventory means less inventory purchased than inventory sold</a:t>
            </a:r>
          </a:p>
          <a:p>
            <a:r>
              <a:rPr lang="en-US" sz="2400" dirty="0">
                <a:solidFill>
                  <a:schemeClr val="tx2"/>
                </a:solidFill>
              </a:rPr>
              <a:t>Adjustment for </a:t>
            </a:r>
            <a:r>
              <a:rPr lang="en-US" altLang="zh-CN" sz="2400" b="1" dirty="0">
                <a:solidFill>
                  <a:schemeClr val="tx2"/>
                </a:solidFill>
              </a:rPr>
              <a:t>Change in Inventory </a:t>
            </a:r>
            <a:r>
              <a:rPr lang="en-US" altLang="zh-CN" sz="2400" dirty="0">
                <a:solidFill>
                  <a:schemeClr val="tx2"/>
                </a:solidFill>
              </a:rPr>
              <a:t>($10,000 decrease) =</a:t>
            </a:r>
            <a:r>
              <a:rPr lang="en-US" altLang="zh-CN" sz="2400" b="1" dirty="0">
                <a:solidFill>
                  <a:schemeClr val="tx2"/>
                </a:solidFill>
              </a:rPr>
              <a:t> </a:t>
            </a:r>
            <a:r>
              <a:rPr lang="en-US" altLang="zh-CN" sz="2400" b="1" dirty="0">
                <a:solidFill>
                  <a:srgbClr val="B17F0F"/>
                </a:solidFill>
              </a:rPr>
              <a:t>+$10,000</a:t>
            </a:r>
            <a:r>
              <a:rPr lang="en-US" sz="2400" dirty="0">
                <a:solidFill>
                  <a:srgbClr val="B17F0F"/>
                </a:solidFill>
              </a:rPr>
              <a:t> cash flow</a:t>
            </a:r>
            <a:endParaRPr lang="en-US" sz="2400" b="1" dirty="0">
              <a:solidFill>
                <a:srgbClr val="B17F0F"/>
              </a:solidFill>
            </a:endParaRPr>
          </a:p>
          <a:p>
            <a:endParaRPr lang="en-US" sz="2400" b="1" dirty="0">
              <a:solidFill>
                <a:schemeClr val="tx2"/>
              </a:solidFill>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4210215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400" b="1" dirty="0">
                <a:solidFill>
                  <a:schemeClr val="tx2"/>
                </a:solidFill>
              </a:rPr>
              <a:t>Change in Inventory </a:t>
            </a:r>
            <a:r>
              <a:rPr lang="en-US" altLang="zh-CN" sz="2400" dirty="0">
                <a:solidFill>
                  <a:schemeClr val="tx2"/>
                </a:solidFill>
              </a:rPr>
              <a:t>=</a:t>
            </a:r>
            <a:r>
              <a:rPr lang="en-US" altLang="zh-CN" sz="2400" b="1" dirty="0">
                <a:solidFill>
                  <a:schemeClr val="tx2"/>
                </a:solidFill>
              </a:rPr>
              <a:t> </a:t>
            </a:r>
            <a:r>
              <a:rPr lang="en-US" altLang="zh-CN" sz="2400" dirty="0">
                <a:solidFill>
                  <a:schemeClr val="tx2"/>
                </a:solidFill>
              </a:rPr>
              <a:t>Purchased Inventory – COGS</a:t>
            </a:r>
          </a:p>
          <a:p>
            <a:r>
              <a:rPr lang="en-US" altLang="zh-CN" sz="2400" b="1" dirty="0">
                <a:solidFill>
                  <a:schemeClr val="tx2"/>
                </a:solidFill>
              </a:rPr>
              <a:t>Change in Inventory </a:t>
            </a:r>
            <a:r>
              <a:rPr lang="en-US" altLang="zh-CN" sz="2400" dirty="0">
                <a:solidFill>
                  <a:schemeClr val="tx2"/>
                </a:solidFill>
              </a:rPr>
              <a:t>is the difference between cash paid and an expense</a:t>
            </a:r>
          </a:p>
          <a:p>
            <a:r>
              <a:rPr lang="en-US" sz="2400" dirty="0">
                <a:solidFill>
                  <a:schemeClr val="tx2"/>
                </a:solidFill>
              </a:rPr>
              <a:t>Adjustment for </a:t>
            </a:r>
            <a:r>
              <a:rPr lang="en-US" altLang="zh-CN" sz="2400" b="1" dirty="0">
                <a:solidFill>
                  <a:schemeClr val="tx2"/>
                </a:solidFill>
              </a:rPr>
              <a:t>Change in Inventory </a:t>
            </a:r>
            <a:r>
              <a:rPr lang="en-US" altLang="zh-CN" sz="2400" dirty="0">
                <a:solidFill>
                  <a:schemeClr val="tx2"/>
                </a:solidFill>
              </a:rPr>
              <a:t>=</a:t>
            </a:r>
            <a:r>
              <a:rPr lang="en-US" altLang="zh-CN" sz="2400" b="1" dirty="0">
                <a:solidFill>
                  <a:schemeClr val="tx2"/>
                </a:solidFill>
              </a:rPr>
              <a:t> +$10,000</a:t>
            </a:r>
            <a:endParaRPr lang="en-US" sz="2400" b="1" dirty="0">
              <a:solidFill>
                <a:schemeClr val="tx2"/>
              </a:solidFill>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3426783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400" dirty="0">
                <a:solidFill>
                  <a:schemeClr val="tx2"/>
                </a:solidFill>
              </a:rPr>
              <a:t>Beginning Int/P+ Interest Expense – Cash paid to creditors = Ending Int/P</a:t>
            </a:r>
          </a:p>
          <a:p>
            <a:r>
              <a:rPr lang="en-US" altLang="zh-CN" sz="2400" b="1" dirty="0">
                <a:solidFill>
                  <a:schemeClr val="tx2"/>
                </a:solidFill>
              </a:rPr>
              <a:t>Change in A/P </a:t>
            </a:r>
            <a:r>
              <a:rPr lang="en-US" altLang="zh-CN" sz="2400" dirty="0">
                <a:solidFill>
                  <a:schemeClr val="tx2"/>
                </a:solidFill>
              </a:rPr>
              <a:t>=</a:t>
            </a:r>
            <a:r>
              <a:rPr lang="en-US" altLang="zh-CN" sz="2400" b="1" dirty="0">
                <a:solidFill>
                  <a:schemeClr val="tx2"/>
                </a:solidFill>
              </a:rPr>
              <a:t> </a:t>
            </a:r>
            <a:r>
              <a:rPr lang="en-US" altLang="zh-CN" sz="2400" dirty="0">
                <a:solidFill>
                  <a:schemeClr val="tx2"/>
                </a:solidFill>
              </a:rPr>
              <a:t>XXX Expense – Cash paid to suppliers </a:t>
            </a:r>
          </a:p>
          <a:p>
            <a:r>
              <a:rPr lang="en-US" altLang="zh-CN" sz="2400" dirty="0">
                <a:solidFill>
                  <a:schemeClr val="tx2"/>
                </a:solidFill>
              </a:rPr>
              <a:t>Decreased A/P means company pays more cash to reduce previous A/P</a:t>
            </a:r>
          </a:p>
          <a:p>
            <a:r>
              <a:rPr lang="en-US" sz="2400" dirty="0">
                <a:solidFill>
                  <a:schemeClr val="tx2"/>
                </a:solidFill>
              </a:rPr>
              <a:t>Adjustment for </a:t>
            </a:r>
            <a:r>
              <a:rPr lang="en-US" altLang="zh-CN" sz="2400" b="1" dirty="0">
                <a:solidFill>
                  <a:schemeClr val="tx2"/>
                </a:solidFill>
              </a:rPr>
              <a:t>Change in A/P</a:t>
            </a:r>
            <a:r>
              <a:rPr lang="en-US" altLang="zh-CN" sz="2400" dirty="0">
                <a:solidFill>
                  <a:schemeClr val="tx2"/>
                </a:solidFill>
              </a:rPr>
              <a:t> ($5,000 decrease)</a:t>
            </a:r>
            <a:r>
              <a:rPr lang="en-US" altLang="zh-CN" sz="2400" b="1" dirty="0">
                <a:solidFill>
                  <a:schemeClr val="tx2"/>
                </a:solidFill>
              </a:rPr>
              <a:t> </a:t>
            </a:r>
            <a:r>
              <a:rPr lang="en-US" altLang="zh-CN" sz="2400" dirty="0">
                <a:solidFill>
                  <a:schemeClr val="tx2"/>
                </a:solidFill>
              </a:rPr>
              <a:t>=</a:t>
            </a:r>
            <a:r>
              <a:rPr lang="en-US" altLang="zh-CN" sz="2400" b="1" dirty="0">
                <a:solidFill>
                  <a:schemeClr val="tx2"/>
                </a:solidFill>
              </a:rPr>
              <a:t> </a:t>
            </a:r>
            <a:r>
              <a:rPr lang="en-US" altLang="zh-CN" sz="2400" b="1" u="sng" dirty="0">
                <a:solidFill>
                  <a:schemeClr val="tx2"/>
                </a:solidFill>
              </a:rPr>
              <a:t>-$5,000</a:t>
            </a:r>
            <a:r>
              <a:rPr lang="en-US" sz="2400" u="sng" dirty="0">
                <a:solidFill>
                  <a:schemeClr val="tx2"/>
                </a:solidFill>
              </a:rPr>
              <a:t> cash flow</a:t>
            </a:r>
            <a:endParaRPr lang="en-US" sz="2400" b="1" u="sng" dirty="0">
              <a:solidFill>
                <a:schemeClr val="tx2"/>
              </a:solidFill>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1648505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olidFill>
                  <a:schemeClr val="tx2"/>
                </a:solidFill>
              </a:rPr>
              <a:t>- Decrease in a current liability</a:t>
            </a:r>
            <a:endParaRPr lang="zh-CN" altLang="en-US" dirty="0">
              <a:solidFill>
                <a:schemeClr val="tx2"/>
              </a:solidFill>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2841063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STIX-Bold"/>
              </a:rPr>
              <a:t>Additional information for 2020:</a:t>
            </a:r>
          </a:p>
          <a:p>
            <a:pPr algn="l"/>
            <a:r>
              <a:rPr lang="en-US" sz="1800" b="1" i="0" u="none" strike="noStrike" baseline="0" dirty="0">
                <a:latin typeface="STIX-Bold"/>
              </a:rPr>
              <a:t>1. </a:t>
            </a:r>
            <a:r>
              <a:rPr lang="en-US" sz="1800" b="0" i="0" u="none" strike="noStrike" baseline="0" dirty="0">
                <a:latin typeface="STIX-Regular"/>
              </a:rPr>
              <a:t>Depreciation expense was comprised of </a:t>
            </a:r>
            <a:r>
              <a:rPr lang="en-US" sz="1800" b="0" i="0" u="none" strike="noStrike" baseline="0" dirty="0">
                <a:latin typeface="EuroMonoStd-Regular"/>
              </a:rPr>
              <a:t>€</a:t>
            </a:r>
            <a:r>
              <a:rPr lang="en-US" sz="1800" b="0" i="0" u="none" strike="noStrike" baseline="0" dirty="0">
                <a:latin typeface="STIX-Regular"/>
              </a:rPr>
              <a:t>6,000 for building and </a:t>
            </a:r>
            <a:r>
              <a:rPr lang="en-US" sz="1800" b="0" i="0" u="none" strike="noStrike" baseline="0" dirty="0">
                <a:latin typeface="EuroMonoStd-Regular"/>
              </a:rPr>
              <a:t>€</a:t>
            </a:r>
            <a:r>
              <a:rPr lang="en-US" sz="1800" b="0" i="0" u="none" strike="noStrike" baseline="0" dirty="0">
                <a:latin typeface="STIX-Regular"/>
              </a:rPr>
              <a:t>3,000 for equipment.</a:t>
            </a:r>
          </a:p>
          <a:p>
            <a:pPr algn="l"/>
            <a:r>
              <a:rPr lang="en-US" sz="1800" b="1" i="0" u="none" strike="noStrike" baseline="0" dirty="0">
                <a:latin typeface="STIX-Bold"/>
              </a:rPr>
              <a:t>2. </a:t>
            </a:r>
            <a:r>
              <a:rPr lang="en-US" sz="1800" b="0" i="0" u="none" strike="noStrike" baseline="0" dirty="0">
                <a:latin typeface="STIX-Regular"/>
              </a:rPr>
              <a:t>The company sold equipment with a book value of </a:t>
            </a:r>
            <a:r>
              <a:rPr lang="en-US" sz="1800" b="0" i="0" u="none" strike="noStrike" baseline="0" dirty="0">
                <a:latin typeface="EuroMonoStd-Regular"/>
              </a:rPr>
              <a:t>€</a:t>
            </a:r>
            <a:r>
              <a:rPr lang="en-US" sz="1800" b="0" i="0" u="none" strike="noStrike" baseline="0" dirty="0">
                <a:latin typeface="STIX-Regular"/>
              </a:rPr>
              <a:t>7,000 (cost </a:t>
            </a:r>
            <a:r>
              <a:rPr lang="en-US" sz="1800" b="0" i="0" u="none" strike="noStrike" baseline="0" dirty="0">
                <a:latin typeface="EuroMonoStd-Regular"/>
              </a:rPr>
              <a:t>€</a:t>
            </a:r>
            <a:r>
              <a:rPr lang="en-US" sz="1800" b="0" i="0" u="none" strike="noStrike" baseline="0" dirty="0">
                <a:latin typeface="STIX-Regular"/>
              </a:rPr>
              <a:t>8,000, less accumulated</a:t>
            </a:r>
          </a:p>
          <a:p>
            <a:pPr algn="l"/>
            <a:r>
              <a:rPr lang="en-US" sz="1800" b="0" i="0" u="none" strike="noStrike" baseline="0" dirty="0">
                <a:latin typeface="STIX-Regular"/>
              </a:rPr>
              <a:t>depreciation </a:t>
            </a:r>
            <a:r>
              <a:rPr lang="en-US" sz="1800" b="0" i="0" u="none" strike="noStrike" baseline="0" dirty="0">
                <a:latin typeface="EuroMonoStd-Regular"/>
              </a:rPr>
              <a:t>€</a:t>
            </a:r>
            <a:r>
              <a:rPr lang="en-US" sz="1800" b="0" i="0" u="none" strike="noStrike" baseline="0" dirty="0">
                <a:latin typeface="STIX-Regular"/>
              </a:rPr>
              <a:t>1,000) for </a:t>
            </a:r>
            <a:r>
              <a:rPr lang="en-US" sz="1800" b="0" i="0" u="none" strike="noStrike" baseline="0" dirty="0">
                <a:latin typeface="EuroMonoStd-Regular"/>
              </a:rPr>
              <a:t>€</a:t>
            </a:r>
            <a:r>
              <a:rPr lang="en-US" sz="1800" b="0" i="0" u="none" strike="noStrike" baseline="0" dirty="0">
                <a:latin typeface="STIX-Regular"/>
              </a:rPr>
              <a:t>4,000 cash.</a:t>
            </a:r>
          </a:p>
          <a:p>
            <a:pPr algn="l"/>
            <a:r>
              <a:rPr lang="en-US" sz="1800" b="1" i="0" u="none" strike="noStrike" baseline="0" dirty="0">
                <a:latin typeface="STIX-Bold"/>
              </a:rPr>
              <a:t>3. </a:t>
            </a:r>
            <a:r>
              <a:rPr lang="en-US" sz="1800" b="0" i="0" u="none" strike="noStrike" baseline="0" dirty="0">
                <a:latin typeface="STIX-Regular"/>
              </a:rPr>
              <a:t>Issued </a:t>
            </a:r>
            <a:r>
              <a:rPr lang="en-US" sz="1800" b="0" i="0" u="none" strike="noStrike" baseline="0" dirty="0">
                <a:latin typeface="EuroMonoStd-Regular"/>
              </a:rPr>
              <a:t>€</a:t>
            </a:r>
            <a:r>
              <a:rPr lang="en-US" sz="1800" b="0" i="0" u="none" strike="noStrike" baseline="0" dirty="0">
                <a:latin typeface="STIX-Regular"/>
              </a:rPr>
              <a:t>110,000 of long-term bonds in direct exchange for land.</a:t>
            </a:r>
          </a:p>
          <a:p>
            <a:pPr algn="l"/>
            <a:r>
              <a:rPr lang="en-US" sz="1800" b="1" i="0" u="none" strike="noStrike" baseline="0" dirty="0">
                <a:latin typeface="STIX-Bold"/>
              </a:rPr>
              <a:t>4. </a:t>
            </a:r>
            <a:r>
              <a:rPr lang="en-US" sz="1800" b="0" i="0" u="none" strike="noStrike" baseline="0" dirty="0">
                <a:latin typeface="STIX-Regular"/>
              </a:rPr>
              <a:t>A building costing </a:t>
            </a:r>
            <a:r>
              <a:rPr lang="en-US" sz="1800" b="0" i="0" u="none" strike="noStrike" baseline="0" dirty="0">
                <a:latin typeface="EuroMonoStd-Regular"/>
              </a:rPr>
              <a:t>€</a:t>
            </a:r>
            <a:r>
              <a:rPr lang="en-US" sz="1800" b="0" i="0" u="none" strike="noStrike" baseline="0" dirty="0">
                <a:latin typeface="STIX-Regular"/>
              </a:rPr>
              <a:t>120,000 was purchased for cash. Equipment costing </a:t>
            </a:r>
            <a:r>
              <a:rPr lang="en-US" sz="1800" b="0" i="0" u="none" strike="noStrike" baseline="0" dirty="0">
                <a:latin typeface="EuroMonoStd-Regular"/>
              </a:rPr>
              <a:t>€</a:t>
            </a:r>
            <a:r>
              <a:rPr lang="en-US" sz="1800" b="0" i="0" u="none" strike="noStrike" baseline="0" dirty="0">
                <a:latin typeface="STIX-Regular"/>
              </a:rPr>
              <a:t>25,000 was also</a:t>
            </a:r>
          </a:p>
          <a:p>
            <a:pPr algn="l"/>
            <a:r>
              <a:rPr lang="en-US" sz="1800" b="0" i="0" u="none" strike="noStrike" baseline="0" dirty="0">
                <a:latin typeface="STIX-Regular"/>
              </a:rPr>
              <a:t>purchased for cash.</a:t>
            </a:r>
          </a:p>
          <a:p>
            <a:pPr algn="l"/>
            <a:r>
              <a:rPr lang="en-US" sz="1800" b="1" i="0" u="none" strike="noStrike" baseline="0" dirty="0">
                <a:latin typeface="STIX-Bold"/>
              </a:rPr>
              <a:t>5. </a:t>
            </a:r>
            <a:r>
              <a:rPr lang="en-US" sz="1800" b="0" i="0" u="none" strike="noStrike" baseline="0" dirty="0">
                <a:latin typeface="STIX-Regular"/>
              </a:rPr>
              <a:t>Issued ordinary shares for </a:t>
            </a:r>
            <a:r>
              <a:rPr lang="en-US" sz="1800" b="0" i="0" u="none" strike="noStrike" baseline="0" dirty="0">
                <a:latin typeface="EuroMonoStd-Regular"/>
              </a:rPr>
              <a:t>€</a:t>
            </a:r>
            <a:r>
              <a:rPr lang="en-US" sz="1800" b="0" i="0" u="none" strike="noStrike" baseline="0" dirty="0">
                <a:latin typeface="STIX-Regular"/>
              </a:rPr>
              <a:t>20,000 cash.</a:t>
            </a:r>
          </a:p>
          <a:p>
            <a:pPr algn="l"/>
            <a:r>
              <a:rPr lang="en-US" sz="1800" b="1" i="0" u="none" strike="noStrike" baseline="0" dirty="0">
                <a:latin typeface="STIX-Bold"/>
              </a:rPr>
              <a:t>6. </a:t>
            </a:r>
            <a:r>
              <a:rPr lang="en-US" sz="1800" b="0" i="0" u="none" strike="noStrike" baseline="0" dirty="0">
                <a:latin typeface="STIX-Regular"/>
              </a:rPr>
              <a:t>The company declared and paid a </a:t>
            </a:r>
            <a:r>
              <a:rPr lang="en-US" sz="1800" b="0" i="0" u="none" strike="noStrike" baseline="0" dirty="0">
                <a:latin typeface="EuroMonoStd-Regular"/>
              </a:rPr>
              <a:t>€</a:t>
            </a:r>
            <a:r>
              <a:rPr lang="en-US" sz="1800" b="0" i="0" u="none" strike="noStrike" baseline="0" dirty="0">
                <a:latin typeface="STIX-Regular"/>
              </a:rPr>
              <a:t>29,000 cash dividend.</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91243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Sale of Treasury Shares </a:t>
            </a:r>
            <a:r>
              <a:rPr lang="en-US" b="1" dirty="0"/>
              <a:t>Above Cost</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Sale of Treasury Shares </a:t>
            </a:r>
            <a:r>
              <a:rPr lang="en-US" b="1" dirty="0"/>
              <a:t>Below Cost</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b="1" dirty="0">
                <a:solidFill>
                  <a:schemeClr val="accent2"/>
                </a:solidFill>
              </a:rPr>
              <a:t>Cumulative</a:t>
            </a:r>
            <a:r>
              <a:rPr lang="en-US" altLang="en-US" b="1" dirty="0"/>
              <a:t> </a:t>
            </a:r>
            <a:r>
              <a:rPr lang="en-US" b="1" dirty="0"/>
              <a:t>preference shares</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b="1" dirty="0"/>
              <a:t>Cumulative dividend</a:t>
            </a:r>
            <a:r>
              <a:rPr lang="en-US" altLang="en-US" dirty="0"/>
              <a:t>:</a:t>
            </a:r>
            <a:r>
              <a:rPr lang="en-US" altLang="en-US" b="1" dirty="0"/>
              <a:t> </a:t>
            </a:r>
            <a:r>
              <a:rPr lang="en-US" altLang="en-US" dirty="0"/>
              <a:t>this feature stipulates that preference shareholders must be paid both current-year dividends and any unpaid prior-year dividends before ordinary shareholders are paid dividends</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b="1" dirty="0"/>
          </a:p>
          <a:p>
            <a:r>
              <a:rPr lang="en-US" dirty="0"/>
              <a:t>Allocating Cash Dividends </a:t>
            </a:r>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87727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b="1" i="0" u="none" strike="noStrike" baseline="0" dirty="0">
                <a:latin typeface="STIX-Bold"/>
              </a:rPr>
              <a:t>3. </a:t>
            </a:r>
            <a:r>
              <a:rPr lang="en-US" sz="2400" b="0" i="0" u="none" strike="noStrike" baseline="0" dirty="0">
                <a:latin typeface="STIX-Regular"/>
              </a:rPr>
              <a:t>Issued </a:t>
            </a:r>
            <a:r>
              <a:rPr lang="en-US" sz="2400" b="0" i="0" u="none" strike="noStrike" baseline="0" dirty="0">
                <a:latin typeface="EuroMonoStd-Regular"/>
              </a:rPr>
              <a:t>€</a:t>
            </a:r>
            <a:r>
              <a:rPr lang="en-US" sz="2400" b="0" i="0" u="none" strike="noStrike" baseline="0" dirty="0">
                <a:latin typeface="STIX-Regular"/>
              </a:rPr>
              <a:t>110,000 of long-term bonds in direct exchange for land.</a:t>
            </a:r>
            <a:endParaRPr lang="en-US" dirty="0"/>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1796496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STIX-Bold"/>
              </a:rPr>
              <a:t>2. </a:t>
            </a:r>
            <a:r>
              <a:rPr lang="en-US" sz="1800" b="0" i="0" u="none" strike="noStrike" baseline="0" dirty="0">
                <a:latin typeface="STIX-Regular"/>
              </a:rPr>
              <a:t>The company sold equipment with a book value of </a:t>
            </a:r>
            <a:r>
              <a:rPr lang="en-US" sz="1800" b="0" i="0" u="none" strike="noStrike" baseline="0" dirty="0">
                <a:latin typeface="EuroMonoStd-Regular"/>
              </a:rPr>
              <a:t>€</a:t>
            </a:r>
            <a:r>
              <a:rPr lang="en-US" sz="1800" b="0" i="0" u="none" strike="noStrike" baseline="0" dirty="0">
                <a:latin typeface="STIX-Regular"/>
              </a:rPr>
              <a:t>7,000 (cost </a:t>
            </a:r>
            <a:r>
              <a:rPr lang="en-US" sz="1800" b="0" i="0" u="none" strike="noStrike" baseline="0" dirty="0">
                <a:latin typeface="EuroMonoStd-Regular"/>
              </a:rPr>
              <a:t>€</a:t>
            </a:r>
            <a:r>
              <a:rPr lang="en-US" sz="1800" b="0" i="0" u="none" strike="noStrike" baseline="0" dirty="0">
                <a:latin typeface="STIX-Regular"/>
              </a:rPr>
              <a:t>8,000, less accumulated depreciation </a:t>
            </a:r>
            <a:r>
              <a:rPr lang="en-US" sz="1800" b="0" i="0" u="none" strike="noStrike" baseline="0" dirty="0">
                <a:latin typeface="EuroMonoStd-Regular"/>
              </a:rPr>
              <a:t>€</a:t>
            </a:r>
            <a:r>
              <a:rPr lang="en-US" sz="1800" b="0" i="0" u="none" strike="noStrike" baseline="0" dirty="0">
                <a:latin typeface="STIX-Regular"/>
              </a:rPr>
              <a:t>1,000) for </a:t>
            </a:r>
            <a:r>
              <a:rPr lang="en-US" sz="1800" b="0" i="0" u="none" strike="noStrike" baseline="0" dirty="0">
                <a:latin typeface="EuroMonoStd-Regular"/>
              </a:rPr>
              <a:t>€</a:t>
            </a:r>
            <a:r>
              <a:rPr lang="en-US" sz="1800" b="0" i="0" u="none" strike="noStrike" baseline="0" dirty="0">
                <a:latin typeface="STIX-Regular"/>
              </a:rPr>
              <a:t>4,000 cash.</a:t>
            </a:r>
          </a:p>
          <a:p>
            <a:pPr algn="l"/>
            <a:r>
              <a:rPr lang="en-US" sz="1800" b="1" i="0" u="none" strike="noStrike" baseline="0" dirty="0">
                <a:latin typeface="STIX-Bold"/>
              </a:rPr>
              <a:t>3. </a:t>
            </a:r>
            <a:r>
              <a:rPr lang="en-US" sz="1800" b="0" i="0" u="none" strike="noStrike" baseline="0" dirty="0">
                <a:latin typeface="STIX-Regular"/>
              </a:rPr>
              <a:t>Issued </a:t>
            </a:r>
            <a:r>
              <a:rPr lang="en-US" sz="1800" b="0" i="0" u="none" strike="noStrike" baseline="0" dirty="0">
                <a:latin typeface="EuroMonoStd-Regular"/>
              </a:rPr>
              <a:t>€</a:t>
            </a:r>
            <a:r>
              <a:rPr lang="en-US" sz="1800" b="0" i="0" u="none" strike="noStrike" baseline="0" dirty="0">
                <a:latin typeface="STIX-Regular"/>
              </a:rPr>
              <a:t>110,000 of long-term bonds in direct exchange for land.</a:t>
            </a:r>
          </a:p>
          <a:p>
            <a:pPr algn="l"/>
            <a:r>
              <a:rPr lang="en-US" sz="1800" b="1" i="0" u="none" strike="noStrike" baseline="0" dirty="0">
                <a:latin typeface="STIX-Bold"/>
              </a:rPr>
              <a:t>4. </a:t>
            </a:r>
            <a:r>
              <a:rPr lang="en-US" sz="1800" b="0" i="0" u="none" strike="noStrike" baseline="0" dirty="0">
                <a:latin typeface="STIX-Regular"/>
              </a:rPr>
              <a:t>A building costing </a:t>
            </a:r>
            <a:r>
              <a:rPr lang="en-US" sz="1800" b="0" i="0" u="none" strike="noStrike" baseline="0" dirty="0">
                <a:latin typeface="EuroMonoStd-Regular"/>
              </a:rPr>
              <a:t>€</a:t>
            </a:r>
            <a:r>
              <a:rPr lang="en-US" sz="1800" b="0" i="0" u="none" strike="noStrike" baseline="0" dirty="0">
                <a:latin typeface="STIX-Regular"/>
              </a:rPr>
              <a:t>120,000 was purchased for cash. Equipment costing </a:t>
            </a:r>
            <a:r>
              <a:rPr lang="en-US" sz="1800" b="0" i="0" u="none" strike="noStrike" baseline="0" dirty="0">
                <a:latin typeface="EuroMonoStd-Regular"/>
              </a:rPr>
              <a:t>€</a:t>
            </a:r>
            <a:r>
              <a:rPr lang="en-US" sz="1800" b="0" i="0" u="none" strike="noStrike" baseline="0" dirty="0">
                <a:latin typeface="STIX-Regular"/>
              </a:rPr>
              <a:t>25,000 was purchased for cash.</a:t>
            </a:r>
          </a:p>
        </p:txBody>
      </p:sp>
      <p:sp>
        <p:nvSpPr>
          <p:cNvPr id="4" name="Slide Number Placeholder 3"/>
          <p:cNvSpPr>
            <a:spLocks noGrp="1"/>
          </p:cNvSpPr>
          <p:nvPr>
            <p:ph type="sldNum" sz="quarter" idx="5"/>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4258461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STIX-Bold"/>
              </a:rPr>
              <a:t>Additional information for 2020:</a:t>
            </a:r>
          </a:p>
          <a:p>
            <a:pPr algn="l"/>
            <a:r>
              <a:rPr lang="en-US" sz="1800" b="1" i="0" u="none" strike="noStrike" baseline="0" dirty="0">
                <a:latin typeface="STIX-Bold"/>
              </a:rPr>
              <a:t>1. </a:t>
            </a:r>
            <a:r>
              <a:rPr lang="en-US" sz="1800" b="0" i="0" u="none" strike="noStrike" baseline="0" dirty="0">
                <a:latin typeface="STIX-Regular"/>
              </a:rPr>
              <a:t>Depreciation expense was comprised of </a:t>
            </a:r>
            <a:r>
              <a:rPr lang="en-US" sz="1800" b="0" i="0" u="none" strike="noStrike" baseline="0" dirty="0">
                <a:latin typeface="EuroMonoStd-Regular"/>
              </a:rPr>
              <a:t>€</a:t>
            </a:r>
            <a:r>
              <a:rPr lang="en-US" sz="1800" b="0" i="0" u="none" strike="noStrike" baseline="0" dirty="0">
                <a:latin typeface="STIX-Regular"/>
              </a:rPr>
              <a:t>6,000 for building and </a:t>
            </a:r>
            <a:r>
              <a:rPr lang="en-US" sz="1800" b="0" i="0" u="none" strike="noStrike" baseline="0" dirty="0">
                <a:latin typeface="EuroMonoStd-Regular"/>
              </a:rPr>
              <a:t>€</a:t>
            </a:r>
            <a:r>
              <a:rPr lang="en-US" sz="1800" b="0" i="0" u="none" strike="noStrike" baseline="0" dirty="0">
                <a:latin typeface="STIX-Regular"/>
              </a:rPr>
              <a:t>3,000 for equipment.</a:t>
            </a:r>
          </a:p>
          <a:p>
            <a:pPr algn="l"/>
            <a:r>
              <a:rPr lang="en-US" sz="1800" b="1" i="0" u="none" strike="noStrike" baseline="0" dirty="0">
                <a:latin typeface="STIX-Bold"/>
              </a:rPr>
              <a:t>2. </a:t>
            </a:r>
            <a:r>
              <a:rPr lang="en-US" sz="1800" b="0" i="0" u="none" strike="noStrike" baseline="0" dirty="0">
                <a:latin typeface="STIX-Regular"/>
              </a:rPr>
              <a:t>The company sold equipment with a book value of </a:t>
            </a:r>
            <a:r>
              <a:rPr lang="en-US" sz="1800" b="0" i="0" u="none" strike="noStrike" baseline="0" dirty="0">
                <a:latin typeface="EuroMonoStd-Regular"/>
              </a:rPr>
              <a:t>€</a:t>
            </a:r>
            <a:r>
              <a:rPr lang="en-US" sz="1800" b="0" i="0" u="none" strike="noStrike" baseline="0" dirty="0">
                <a:latin typeface="STIX-Regular"/>
              </a:rPr>
              <a:t>7,000 (cost </a:t>
            </a:r>
            <a:r>
              <a:rPr lang="en-US" sz="1800" b="0" i="0" u="none" strike="noStrike" baseline="0" dirty="0">
                <a:latin typeface="EuroMonoStd-Regular"/>
              </a:rPr>
              <a:t>€</a:t>
            </a:r>
            <a:r>
              <a:rPr lang="en-US" sz="1800" b="0" i="0" u="none" strike="noStrike" baseline="0" dirty="0">
                <a:latin typeface="STIX-Regular"/>
              </a:rPr>
              <a:t>8,000, less accumulated</a:t>
            </a:r>
          </a:p>
          <a:p>
            <a:pPr algn="l"/>
            <a:r>
              <a:rPr lang="en-US" sz="1800" b="0" i="0" u="none" strike="noStrike" baseline="0" dirty="0">
                <a:latin typeface="STIX-Regular"/>
              </a:rPr>
              <a:t>depreciation </a:t>
            </a:r>
            <a:r>
              <a:rPr lang="en-US" sz="1800" b="0" i="0" u="none" strike="noStrike" baseline="0" dirty="0">
                <a:latin typeface="EuroMonoStd-Regular"/>
              </a:rPr>
              <a:t>€</a:t>
            </a:r>
            <a:r>
              <a:rPr lang="en-US" sz="1800" b="0" i="0" u="none" strike="noStrike" baseline="0" dirty="0">
                <a:latin typeface="STIX-Regular"/>
              </a:rPr>
              <a:t>1,000) for </a:t>
            </a:r>
            <a:r>
              <a:rPr lang="en-US" sz="1800" b="0" i="0" u="none" strike="noStrike" baseline="0" dirty="0">
                <a:latin typeface="EuroMonoStd-Regular"/>
              </a:rPr>
              <a:t>€</a:t>
            </a:r>
            <a:r>
              <a:rPr lang="en-US" sz="1800" b="0" i="0" u="none" strike="noStrike" baseline="0" dirty="0">
                <a:latin typeface="STIX-Regular"/>
              </a:rPr>
              <a:t>4,000 cash.</a:t>
            </a:r>
          </a:p>
          <a:p>
            <a:pPr algn="l"/>
            <a:r>
              <a:rPr lang="en-US" sz="1800" b="1" i="0" u="none" strike="noStrike" baseline="0" dirty="0">
                <a:latin typeface="STIX-Bold"/>
              </a:rPr>
              <a:t>3. </a:t>
            </a:r>
            <a:r>
              <a:rPr lang="en-US" sz="1800" b="0" i="0" u="none" strike="noStrike" baseline="0" dirty="0">
                <a:latin typeface="STIX-Regular"/>
              </a:rPr>
              <a:t>Issued </a:t>
            </a:r>
            <a:r>
              <a:rPr lang="en-US" sz="1800" b="0" i="0" u="none" strike="noStrike" baseline="0" dirty="0">
                <a:latin typeface="EuroMonoStd-Regular"/>
              </a:rPr>
              <a:t>€</a:t>
            </a:r>
            <a:r>
              <a:rPr lang="en-US" sz="1800" b="0" i="0" u="none" strike="noStrike" baseline="0" dirty="0">
                <a:latin typeface="STIX-Regular"/>
              </a:rPr>
              <a:t>110,000 of long-term bonds in direct exchange for land.</a:t>
            </a:r>
          </a:p>
          <a:p>
            <a:pPr algn="l"/>
            <a:r>
              <a:rPr lang="en-US" sz="1800" b="1" i="0" u="none" strike="noStrike" baseline="0" dirty="0">
                <a:latin typeface="STIX-Bold"/>
              </a:rPr>
              <a:t>4. </a:t>
            </a:r>
            <a:r>
              <a:rPr lang="en-US" sz="1800" b="0" i="0" u="none" strike="noStrike" baseline="0" dirty="0">
                <a:latin typeface="STIX-Regular"/>
              </a:rPr>
              <a:t>A building costing </a:t>
            </a:r>
            <a:r>
              <a:rPr lang="en-US" sz="1800" b="0" i="0" u="none" strike="noStrike" baseline="0" dirty="0">
                <a:latin typeface="EuroMonoStd-Regular"/>
              </a:rPr>
              <a:t>€</a:t>
            </a:r>
            <a:r>
              <a:rPr lang="en-US" sz="1800" b="0" i="0" u="none" strike="noStrike" baseline="0" dirty="0">
                <a:latin typeface="STIX-Regular"/>
              </a:rPr>
              <a:t>120,000 was purchased for cash. Equipment costing </a:t>
            </a:r>
            <a:r>
              <a:rPr lang="en-US" sz="1800" b="0" i="0" u="none" strike="noStrike" baseline="0" dirty="0">
                <a:latin typeface="EuroMonoStd-Regular"/>
              </a:rPr>
              <a:t>€</a:t>
            </a:r>
            <a:r>
              <a:rPr lang="en-US" sz="1800" b="0" i="0" u="none" strike="noStrike" baseline="0" dirty="0">
                <a:latin typeface="STIX-Regular"/>
              </a:rPr>
              <a:t>25,000 was also</a:t>
            </a:r>
          </a:p>
          <a:p>
            <a:pPr algn="l"/>
            <a:r>
              <a:rPr lang="en-US" sz="1800" b="0" i="0" u="none" strike="noStrike" baseline="0" dirty="0">
                <a:latin typeface="STIX-Regular"/>
              </a:rPr>
              <a:t>purchased for cash.</a:t>
            </a:r>
          </a:p>
          <a:p>
            <a:pPr algn="l"/>
            <a:r>
              <a:rPr lang="en-US" sz="1800" b="1" i="0" u="none" strike="noStrike" baseline="0" dirty="0">
                <a:latin typeface="STIX-Bold"/>
              </a:rPr>
              <a:t>5. </a:t>
            </a:r>
            <a:r>
              <a:rPr lang="en-US" sz="1800" b="0" i="0" u="none" strike="noStrike" baseline="0" dirty="0">
                <a:latin typeface="STIX-Regular"/>
              </a:rPr>
              <a:t>Issued ordinary shares for </a:t>
            </a:r>
            <a:r>
              <a:rPr lang="en-US" sz="1800" b="0" i="0" u="none" strike="noStrike" baseline="0" dirty="0">
                <a:latin typeface="EuroMonoStd-Regular"/>
              </a:rPr>
              <a:t>€</a:t>
            </a:r>
            <a:r>
              <a:rPr lang="en-US" sz="1800" b="0" i="0" u="none" strike="noStrike" baseline="0" dirty="0">
                <a:latin typeface="STIX-Regular"/>
              </a:rPr>
              <a:t>20,000 cash.</a:t>
            </a:r>
          </a:p>
          <a:p>
            <a:pPr algn="l"/>
            <a:r>
              <a:rPr lang="en-US" sz="1800" b="1" i="0" u="none" strike="noStrike" baseline="0" dirty="0">
                <a:latin typeface="STIX-Bold"/>
              </a:rPr>
              <a:t>6. </a:t>
            </a:r>
            <a:r>
              <a:rPr lang="en-US" sz="1800" b="0" i="0" u="none" strike="noStrike" baseline="0" dirty="0">
                <a:latin typeface="STIX-Regular"/>
              </a:rPr>
              <a:t>The company declared and paid a </a:t>
            </a:r>
            <a:r>
              <a:rPr lang="en-US" sz="1800" b="0" i="0" u="none" strike="noStrike" baseline="0" dirty="0">
                <a:latin typeface="EuroMonoStd-Regular"/>
              </a:rPr>
              <a:t>€</a:t>
            </a:r>
            <a:r>
              <a:rPr lang="en-US" sz="1800" b="0" i="0" u="none" strike="noStrike" baseline="0" dirty="0">
                <a:latin typeface="STIX-Regular"/>
              </a:rPr>
              <a:t>29,000 cash dividend.</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37</a:t>
            </a:fld>
            <a:endParaRPr lang="en-US" dirty="0"/>
          </a:p>
        </p:txBody>
      </p:sp>
    </p:spTree>
    <p:extLst>
      <p:ext uri="{BB962C8B-B14F-4D97-AF65-F5344CB8AC3E}">
        <p14:creationId xmlns:p14="http://schemas.microsoft.com/office/powerpoint/2010/main" val="3108806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TIX-Regular"/>
              </a:rPr>
              <a:t>Net income of </a:t>
            </a:r>
            <a:r>
              <a:rPr lang="en-US" sz="1800" b="0" i="0" u="none" strike="noStrike" baseline="0" dirty="0">
                <a:latin typeface="EuroMonoStd-Regular"/>
              </a:rPr>
              <a:t>€</a:t>
            </a:r>
            <a:r>
              <a:rPr lang="en-US" sz="1800" b="0" i="0" u="none" strike="noStrike" baseline="0" dirty="0">
                <a:latin typeface="STIX-Regular"/>
              </a:rPr>
              <a:t>145,000 increased retained earnings, and dividends of </a:t>
            </a:r>
            <a:r>
              <a:rPr lang="en-US" sz="1800" b="0" i="0" u="none" strike="noStrike" baseline="0" dirty="0">
                <a:latin typeface="EuroMonoStd-Regular"/>
              </a:rPr>
              <a:t>€</a:t>
            </a:r>
            <a:r>
              <a:rPr lang="en-US" sz="1800" b="0" i="0" u="none" strike="noStrike" baseline="0" dirty="0">
                <a:latin typeface="STIX-Regular"/>
              </a:rPr>
              <a:t>29,000 decreased retained earnings.</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39</a:t>
            </a:fld>
            <a:endParaRPr lang="en-US" dirty="0"/>
          </a:p>
        </p:txBody>
      </p:sp>
    </p:spTree>
    <p:extLst>
      <p:ext uri="{BB962C8B-B14F-4D97-AF65-F5344CB8AC3E}">
        <p14:creationId xmlns:p14="http://schemas.microsoft.com/office/powerpoint/2010/main" val="670484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Companies simplify and condense the operating activities section of the Cash Flow Statement by reporting  only major classes of operating </a:t>
            </a:r>
            <a:r>
              <a:rPr lang="en-US" sz="2400" dirty="0">
                <a:solidFill>
                  <a:srgbClr val="0000CC"/>
                </a:solidFill>
              </a:rPr>
              <a:t>cash receipts </a:t>
            </a:r>
            <a:r>
              <a:rPr lang="en-US" sz="2400" dirty="0"/>
              <a:t>and </a:t>
            </a:r>
            <a:r>
              <a:rPr lang="en-US" sz="2400" dirty="0">
                <a:solidFill>
                  <a:srgbClr val="0000CC"/>
                </a:solidFill>
              </a:rPr>
              <a:t>cash payments</a:t>
            </a:r>
            <a:r>
              <a:rPr lang="en-US" sz="2400" dirty="0"/>
              <a:t>.</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zh-CN" sz="2400" dirty="0"/>
              <a:t>Income statement items that have no cash effect are not reported</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48</a:t>
            </a:fld>
            <a:endParaRPr lang="en-US" dirty="0"/>
          </a:p>
        </p:txBody>
      </p:sp>
    </p:spTree>
    <p:extLst>
      <p:ext uri="{BB962C8B-B14F-4D97-AF65-F5344CB8AC3E}">
        <p14:creationId xmlns:p14="http://schemas.microsoft.com/office/powerpoint/2010/main" val="3124591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49</a:t>
            </a:fld>
            <a:endParaRPr lang="en-US" dirty="0"/>
          </a:p>
        </p:txBody>
      </p:sp>
    </p:spTree>
    <p:extLst>
      <p:ext uri="{BB962C8B-B14F-4D97-AF65-F5344CB8AC3E}">
        <p14:creationId xmlns:p14="http://schemas.microsoft.com/office/powerpoint/2010/main" val="2850224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Formula</a:t>
            </a:r>
          </a:p>
        </p:txBody>
      </p:sp>
      <p:sp>
        <p:nvSpPr>
          <p:cNvPr id="4" name="Slide Number Placeholder 3"/>
          <p:cNvSpPr>
            <a:spLocks noGrp="1"/>
          </p:cNvSpPr>
          <p:nvPr>
            <p:ph type="sldNum" sz="quarter" idx="5"/>
          </p:nvPr>
        </p:nvSpPr>
        <p:spPr/>
        <p:txBody>
          <a:bodyPr/>
          <a:lstStyle/>
          <a:p>
            <a:fld id="{006BE02D-20C0-F840-AFAC-BEA99C74FDC2}" type="slidenum">
              <a:rPr lang="en-US" smtClean="0"/>
              <a:pPr/>
              <a:t>50</a:t>
            </a:fld>
            <a:endParaRPr lang="en-US" dirty="0"/>
          </a:p>
        </p:txBody>
      </p:sp>
    </p:spTree>
    <p:extLst>
      <p:ext uri="{BB962C8B-B14F-4D97-AF65-F5344CB8AC3E}">
        <p14:creationId xmlns:p14="http://schemas.microsoft.com/office/powerpoint/2010/main" val="178696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54</a:t>
            </a:fld>
            <a:endParaRPr lang="en-US" dirty="0"/>
          </a:p>
        </p:txBody>
      </p:sp>
    </p:spTree>
    <p:extLst>
      <p:ext uri="{BB962C8B-B14F-4D97-AF65-F5344CB8AC3E}">
        <p14:creationId xmlns:p14="http://schemas.microsoft.com/office/powerpoint/2010/main" val="1258650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measurement of free cash flow provides additional insight regarding a company’s cash-generating ability</a:t>
            </a:r>
          </a:p>
        </p:txBody>
      </p:sp>
      <p:sp>
        <p:nvSpPr>
          <p:cNvPr id="4" name="Slide Number Placeholder 3"/>
          <p:cNvSpPr>
            <a:spLocks noGrp="1"/>
          </p:cNvSpPr>
          <p:nvPr>
            <p:ph type="sldNum" sz="quarter" idx="5"/>
          </p:nvPr>
        </p:nvSpPr>
        <p:spPr/>
        <p:txBody>
          <a:bodyPr/>
          <a:lstStyle/>
          <a:p>
            <a:fld id="{006BE02D-20C0-F840-AFAC-BEA99C74FDC2}" type="slidenum">
              <a:rPr lang="en-US" smtClean="0"/>
              <a:pPr/>
              <a:t>56</a:t>
            </a:fld>
            <a:endParaRPr lang="en-US" dirty="0"/>
          </a:p>
        </p:txBody>
      </p:sp>
    </p:spTree>
    <p:extLst>
      <p:ext uri="{BB962C8B-B14F-4D97-AF65-F5344CB8AC3E}">
        <p14:creationId xmlns:p14="http://schemas.microsoft.com/office/powerpoint/2010/main" val="794426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0" u="none" strike="noStrike" baseline="0" dirty="0">
              <a:solidFill>
                <a:srgbClr val="06749D"/>
              </a:solidFill>
              <a:latin typeface="STIX-Bold"/>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58</a:t>
            </a:fld>
            <a:endParaRPr lang="en-US" dirty="0"/>
          </a:p>
        </p:txBody>
      </p:sp>
    </p:spTree>
    <p:extLst>
      <p:ext uri="{BB962C8B-B14F-4D97-AF65-F5344CB8AC3E}">
        <p14:creationId xmlns:p14="http://schemas.microsoft.com/office/powerpoint/2010/main" val="285680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Sale of Treasury Shares </a:t>
            </a:r>
            <a:r>
              <a:rPr lang="en-US" b="1" dirty="0"/>
              <a:t>Above Cost</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Sale of Treasury Shares </a:t>
            </a:r>
            <a:r>
              <a:rPr lang="en-US" b="1" dirty="0"/>
              <a:t>Below Cost</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b="1" dirty="0">
                <a:solidFill>
                  <a:schemeClr val="accent2"/>
                </a:solidFill>
              </a:rPr>
              <a:t>Cumulative</a:t>
            </a:r>
            <a:r>
              <a:rPr lang="en-US" altLang="en-US" b="1" dirty="0"/>
              <a:t> </a:t>
            </a:r>
            <a:r>
              <a:rPr lang="en-US" b="1" dirty="0"/>
              <a:t>preference shares</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tLang="en-US" b="1" dirty="0"/>
              <a:t>Cumulative dividend</a:t>
            </a:r>
            <a:r>
              <a:rPr lang="en-US" altLang="en-US" dirty="0"/>
              <a:t>:</a:t>
            </a:r>
            <a:r>
              <a:rPr lang="en-US" altLang="en-US" b="1" dirty="0"/>
              <a:t> </a:t>
            </a:r>
            <a:r>
              <a:rPr lang="en-US" altLang="en-US" dirty="0"/>
              <a:t>this feature stipulates that preference shareholders must be paid both current-year dividends and any unpaid prior-year dividends before ordinary shareholders are paid dividends</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b="1" dirty="0"/>
          </a:p>
          <a:p>
            <a:r>
              <a:rPr lang="en-US" dirty="0"/>
              <a:t>Allocating Cash Dividends </a:t>
            </a:r>
          </a:p>
          <a:p>
            <a:endParaRPr lang="en-US" dirty="0"/>
          </a:p>
          <a:p>
            <a:r>
              <a:rPr lang="en-US" altLang="zh-CN" dirty="0"/>
              <a:t>vs</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249826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06460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Similarly, we report interest paid on bonds or notes payable with operating activities rather than financing activities. Why are these classified as operating activities? They are included in operating activities because each is a cash flow from an activity reported in the income statement—interest revenue, dividend revenue, and interest expense. As we discussed earlier, operating activities are those we report in the income statement. On the other hand, we record dividends paid as a financing activity. Recall that dividends are not an expense and, therefore, paying dividends has no effect on net income. The payment of dividends simply reduces assets (cash) and stockholders’ equity (retained earnings).</a:t>
            </a:r>
            <a:endParaRPr lang="zh-CN" alt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847393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a:t>
            </a:r>
            <a:r>
              <a:rPr lang="en-US" b="1" dirty="0"/>
              <a:t>significant non-cash activities </a:t>
            </a:r>
            <a:r>
              <a:rPr lang="en-US" dirty="0"/>
              <a:t>are as follows</a:t>
            </a:r>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206711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747301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Statement of Financial Position</a:t>
            </a:r>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250550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chapter, we focus on the indirect method</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838676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BCF80-70D9-4DC5-BD83-7395EA7B38BA}"/>
              </a:ext>
            </a:extLst>
          </p:cNvPr>
          <p:cNvSpPr>
            <a:spLocks noGrp="1"/>
          </p:cNvSpPr>
          <p:nvPr>
            <p:ph type="ftr" sz="quarter" idx="11"/>
          </p:nvPr>
        </p:nvSpPr>
        <p:spPr>
          <a:xfrm>
            <a:off x="558800" y="12941302"/>
            <a:ext cx="18834099" cy="774699"/>
          </a:xfrm>
        </p:spPr>
        <p:txBody>
          <a:bodyPr/>
          <a:lstStyle>
            <a:lvl1pPr algn="l">
              <a:defRPr sz="3600"/>
            </a:lvl1p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91A73CDD-3304-459D-8BC9-270AAEFB8C96}"/>
              </a:ext>
            </a:extLst>
          </p:cNvPr>
          <p:cNvSpPr>
            <a:spLocks noGrp="1"/>
          </p:cNvSpPr>
          <p:nvPr>
            <p:ph type="sldNum" sz="quarter" idx="12"/>
          </p:nvPr>
        </p:nvSpPr>
        <p:spPr>
          <a:xfrm>
            <a:off x="17216715" y="12941301"/>
            <a:ext cx="5484971" cy="730250"/>
          </a:xfrm>
        </p:spPr>
        <p:txBody>
          <a:bodyPr/>
          <a:lstStyle>
            <a:lvl1pPr>
              <a:defRPr sz="3600"/>
            </a:lvl1pPr>
          </a:lstStyle>
          <a:p>
            <a:fld id="{EBE3AD81-3AD4-9C46-856E-C08CF1183C60}" type="slidenum">
              <a:rPr lang="en-US" smtClean="0"/>
              <a:pPr/>
              <a:t>‹#›</a:t>
            </a:fld>
            <a:endParaRPr lang="en-US" dirty="0"/>
          </a:p>
        </p:txBody>
      </p:sp>
      <p:sp>
        <p:nvSpPr>
          <p:cNvPr id="6" name="Rectangle 5">
            <a:extLst>
              <a:ext uri="{FF2B5EF4-FFF2-40B4-BE49-F238E27FC236}">
                <a16:creationId xmlns:a16="http://schemas.microsoft.com/office/drawing/2014/main" id="{63532EAD-F934-4312-912A-7501B648BFFA}"/>
              </a:ext>
            </a:extLst>
          </p:cNvPr>
          <p:cNvSpPr/>
          <p:nvPr userDrawn="1"/>
        </p:nvSpPr>
        <p:spPr>
          <a:xfrm>
            <a:off x="558802" y="406400"/>
            <a:ext cx="23214581" cy="12261850"/>
          </a:xfrm>
          <a:prstGeom prst="rect">
            <a:avLst/>
          </a:prstGeom>
          <a:solidFill>
            <a:srgbClr val="FFFFFF">
              <a:alpha val="85098"/>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7C915225-3F96-4D3C-9DE3-882D1D1189C6}"/>
              </a:ext>
            </a:extLst>
          </p:cNvPr>
          <p:cNvSpPr>
            <a:spLocks noGrp="1"/>
          </p:cNvSpPr>
          <p:nvPr>
            <p:ph type="title"/>
          </p:nvPr>
        </p:nvSpPr>
        <p:spPr>
          <a:xfrm>
            <a:off x="990600" y="730253"/>
            <a:ext cx="22301200" cy="1327149"/>
          </a:xfrm>
        </p:spPr>
        <p:txBody>
          <a:bodyPr>
            <a:normAutofit/>
          </a:bodyPr>
          <a:lstStyle>
            <a:lvl1pPr>
              <a:defRPr sz="7200" b="1">
                <a:solidFill>
                  <a:schemeClr val="accent6"/>
                </a:solidFill>
                <a:latin typeface="Lato Black"/>
              </a:defRPr>
            </a:lvl1pPr>
          </a:lstStyle>
          <a:p>
            <a:r>
              <a:rPr lang="en-US" dirty="0"/>
              <a:t>Click to edit Master title style</a:t>
            </a:r>
          </a:p>
        </p:txBody>
      </p:sp>
      <p:sp>
        <p:nvSpPr>
          <p:cNvPr id="13" name="Content Placeholder 12">
            <a:extLst>
              <a:ext uri="{FF2B5EF4-FFF2-40B4-BE49-F238E27FC236}">
                <a16:creationId xmlns:a16="http://schemas.microsoft.com/office/drawing/2014/main" id="{F2D9BA7B-9333-43E7-B9FC-FA1CFA1843DF}"/>
              </a:ext>
            </a:extLst>
          </p:cNvPr>
          <p:cNvSpPr>
            <a:spLocks noGrp="1"/>
          </p:cNvSpPr>
          <p:nvPr>
            <p:ph sz="quarter" idx="13"/>
          </p:nvPr>
        </p:nvSpPr>
        <p:spPr>
          <a:xfrm>
            <a:off x="990600" y="2330379"/>
            <a:ext cx="22301200" cy="10033073"/>
          </a:xfrm>
        </p:spPr>
        <p:txBody>
          <a:bodyPr>
            <a:normAutofit/>
          </a:bodyPr>
          <a:lstStyle>
            <a:lvl1pPr marL="857264" indent="-857264">
              <a:buFont typeface="Wingdings" panose="05000000000000000000" pitchFamily="2" charset="2"/>
              <a:buChar char="q"/>
              <a:defRPr sz="6000">
                <a:solidFill>
                  <a:schemeClr val="tx2"/>
                </a:solidFill>
              </a:defRPr>
            </a:lvl1pPr>
            <a:lvl2pPr marL="1599997" indent="-685811">
              <a:buFont typeface="Wingdings" panose="05000000000000000000" pitchFamily="2" charset="2"/>
              <a:buChar char="q"/>
              <a:defRPr sz="4800">
                <a:solidFill>
                  <a:schemeClr val="tx2"/>
                </a:solidFill>
              </a:defRPr>
            </a:lvl2pPr>
            <a:lvl3pPr marL="2399883" indent="-571509">
              <a:buFont typeface="Wingdings" panose="05000000000000000000" pitchFamily="2" charset="2"/>
              <a:buChar char="q"/>
              <a:defRPr sz="4000">
                <a:solidFill>
                  <a:schemeClr val="tx2"/>
                </a:solidFill>
              </a:defRPr>
            </a:lvl3pPr>
            <a:lvl4pPr marL="3314069" indent="-571509">
              <a:buFont typeface="Wingdings" panose="05000000000000000000" pitchFamily="2" charset="2"/>
              <a:buChar char="q"/>
              <a:defRPr sz="3600">
                <a:solidFill>
                  <a:schemeClr val="tx2"/>
                </a:solidFill>
              </a:defRPr>
            </a:lvl4pPr>
            <a:lvl5pPr marL="4228255" indent="-571509">
              <a:buFont typeface="Wingdings" panose="05000000000000000000" pitchFamily="2" charset="2"/>
              <a:buChar char="q"/>
              <a:defRPr sz="3600">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759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10905068" y="3"/>
            <a:ext cx="13471948"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289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0" y="3"/>
            <a:ext cx="24377015"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5353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4361097" y="3003794"/>
            <a:ext cx="4046314" cy="7172148"/>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39802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3735618" y="2726247"/>
            <a:ext cx="5486704" cy="728424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4417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2388900" y="2443095"/>
            <a:ext cx="11916073" cy="7495097"/>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2460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66F027-0957-4913-981B-BDA37978D05E}"/>
              </a:ext>
            </a:extLst>
          </p:cNvPr>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rot="10800000">
            <a:off x="0" y="73"/>
            <a:ext cx="24377650" cy="13715857"/>
          </a:xfrm>
          <a:prstGeom prst="rect">
            <a:avLst/>
          </a:prstGeom>
        </p:spPr>
      </p:pic>
      <p:grpSp>
        <p:nvGrpSpPr>
          <p:cNvPr id="8" name="Group 7">
            <a:extLst>
              <a:ext uri="{FF2B5EF4-FFF2-40B4-BE49-F238E27FC236}">
                <a16:creationId xmlns:a16="http://schemas.microsoft.com/office/drawing/2014/main" id="{6C1C0826-D186-47D4-B8BD-DAB7B25C0AFB}"/>
              </a:ext>
            </a:extLst>
          </p:cNvPr>
          <p:cNvGrpSpPr/>
          <p:nvPr userDrawn="1"/>
        </p:nvGrpSpPr>
        <p:grpSpPr>
          <a:xfrm>
            <a:off x="0" y="12922253"/>
            <a:ext cx="24377650" cy="793677"/>
            <a:chOff x="0" y="10911840"/>
            <a:chExt cx="24377650" cy="1645920"/>
          </a:xfrm>
        </p:grpSpPr>
        <p:grpSp>
          <p:nvGrpSpPr>
            <p:cNvPr id="9" name="Group 8">
              <a:extLst>
                <a:ext uri="{FF2B5EF4-FFF2-40B4-BE49-F238E27FC236}">
                  <a16:creationId xmlns:a16="http://schemas.microsoft.com/office/drawing/2014/main" id="{B42397F7-222A-43BA-9A27-934ABDEA2227}"/>
                </a:ext>
              </a:extLst>
            </p:cNvPr>
            <p:cNvGrpSpPr/>
            <p:nvPr/>
          </p:nvGrpSpPr>
          <p:grpSpPr>
            <a:xfrm>
              <a:off x="0" y="10911840"/>
              <a:ext cx="19838504" cy="1645920"/>
              <a:chOff x="0" y="10911840"/>
              <a:chExt cx="19838504" cy="1645920"/>
            </a:xfrm>
          </p:grpSpPr>
          <p:sp>
            <p:nvSpPr>
              <p:cNvPr id="13" name="Rectangle 12">
                <a:extLst>
                  <a:ext uri="{FF2B5EF4-FFF2-40B4-BE49-F238E27FC236}">
                    <a16:creationId xmlns:a16="http://schemas.microsoft.com/office/drawing/2014/main" id="{5BBB0F8A-FACF-4950-ADC1-FC999C3F8213}"/>
                  </a:ext>
                </a:extLst>
              </p:cNvPr>
              <p:cNvSpPr/>
              <p:nvPr/>
            </p:nvSpPr>
            <p:spPr>
              <a:xfrm>
                <a:off x="0" y="10911840"/>
                <a:ext cx="18238214"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Parallelogram 13">
                <a:extLst>
                  <a:ext uri="{FF2B5EF4-FFF2-40B4-BE49-F238E27FC236}">
                    <a16:creationId xmlns:a16="http://schemas.microsoft.com/office/drawing/2014/main" id="{365ECB4D-F873-48E5-A106-00F07C56AB93}"/>
                  </a:ext>
                </a:extLst>
              </p:cNvPr>
              <p:cNvSpPr/>
              <p:nvPr/>
            </p:nvSpPr>
            <p:spPr>
              <a:xfrm>
                <a:off x="15903627" y="10911840"/>
                <a:ext cx="3934877" cy="164592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0" name="Group 9">
              <a:extLst>
                <a:ext uri="{FF2B5EF4-FFF2-40B4-BE49-F238E27FC236}">
                  <a16:creationId xmlns:a16="http://schemas.microsoft.com/office/drawing/2014/main" id="{7A7BC871-AB91-4E23-AB47-B718C2A40CC1}"/>
                </a:ext>
              </a:extLst>
            </p:cNvPr>
            <p:cNvGrpSpPr/>
            <p:nvPr/>
          </p:nvGrpSpPr>
          <p:grpSpPr>
            <a:xfrm>
              <a:off x="19838504" y="10911840"/>
              <a:ext cx="4539146" cy="1645920"/>
              <a:chOff x="19838504" y="10911840"/>
              <a:chExt cx="4539146" cy="1645920"/>
            </a:xfrm>
            <a:solidFill>
              <a:schemeClr val="accent2"/>
            </a:solidFill>
          </p:grpSpPr>
          <p:sp>
            <p:nvSpPr>
              <p:cNvPr id="11" name="Parallelogram 10">
                <a:extLst>
                  <a:ext uri="{FF2B5EF4-FFF2-40B4-BE49-F238E27FC236}">
                    <a16:creationId xmlns:a16="http://schemas.microsoft.com/office/drawing/2014/main" id="{7E17C0D4-A4CC-4BE1-8B90-A647D42CCDBD}"/>
                  </a:ext>
                </a:extLst>
              </p:cNvPr>
              <p:cNvSpPr/>
              <p:nvPr/>
            </p:nvSpPr>
            <p:spPr>
              <a:xfrm>
                <a:off x="19838504" y="10911840"/>
                <a:ext cx="3934877" cy="1645920"/>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Rectangle 11">
                <a:extLst>
                  <a:ext uri="{FF2B5EF4-FFF2-40B4-BE49-F238E27FC236}">
                    <a16:creationId xmlns:a16="http://schemas.microsoft.com/office/drawing/2014/main" id="{7F904A03-E12F-4C52-B7AA-9690A99512D5}"/>
                  </a:ext>
                </a:extLst>
              </p:cNvPr>
              <p:cNvSpPr/>
              <p:nvPr/>
            </p:nvSpPr>
            <p:spPr>
              <a:xfrm>
                <a:off x="20454731" y="10911840"/>
                <a:ext cx="3922919" cy="1645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sp>
        <p:nvSpPr>
          <p:cNvPr id="2" name="Title Placeholder 1"/>
          <p:cNvSpPr>
            <a:spLocks noGrp="1"/>
          </p:cNvSpPr>
          <p:nvPr>
            <p:ph type="title"/>
          </p:nvPr>
        </p:nvSpPr>
        <p:spPr>
          <a:xfrm>
            <a:off x="1675965" y="730253"/>
            <a:ext cx="21025723" cy="173354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2768600"/>
            <a:ext cx="21025723" cy="95853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5" y="12922251"/>
            <a:ext cx="5484971" cy="730250"/>
          </a:xfrm>
          <a:prstGeom prst="rect">
            <a:avLst/>
          </a:prstGeom>
        </p:spPr>
        <p:txBody>
          <a:bodyPr vert="horz" lIns="91440" tIns="45720" rIns="91440" bIns="45720" rtlCol="0" anchor="ctr"/>
          <a:lstStyle>
            <a:lvl1pPr algn="l">
              <a:defRPr sz="2399">
                <a:solidFill>
                  <a:schemeClr val="bg1"/>
                </a:solidFill>
              </a:defRPr>
            </a:lvl1pPr>
          </a:lstStyle>
          <a:p>
            <a:endParaRPr lang="en-US" dirty="0"/>
          </a:p>
        </p:txBody>
      </p:sp>
      <p:sp>
        <p:nvSpPr>
          <p:cNvPr id="5" name="Footer Placeholder 4"/>
          <p:cNvSpPr>
            <a:spLocks noGrp="1"/>
          </p:cNvSpPr>
          <p:nvPr>
            <p:ph type="ftr" sz="quarter" idx="3"/>
          </p:nvPr>
        </p:nvSpPr>
        <p:spPr>
          <a:xfrm>
            <a:off x="8075098" y="12922251"/>
            <a:ext cx="8227457" cy="730250"/>
          </a:xfrm>
          <a:prstGeom prst="rect">
            <a:avLst/>
          </a:prstGeom>
        </p:spPr>
        <p:txBody>
          <a:bodyPr vert="horz" lIns="91440" tIns="45720" rIns="91440" bIns="45720" rtlCol="0" anchor="ctr"/>
          <a:lstStyle>
            <a:lvl1pPr algn="ctr">
              <a:defRPr sz="2399">
                <a:solidFill>
                  <a:schemeClr val="bg1"/>
                </a:solidFill>
              </a:defRPr>
            </a:lvl1pPr>
          </a:lstStyle>
          <a:p>
            <a:r>
              <a:rPr lang="en-US"/>
              <a:t>Chapter 14 Statement of Cash Flows | ACT2111: Introductory Financial Accounting</a:t>
            </a:r>
            <a:endParaRPr lang="en-US" dirty="0"/>
          </a:p>
        </p:txBody>
      </p:sp>
      <p:sp>
        <p:nvSpPr>
          <p:cNvPr id="6" name="Slide Number Placeholder 5"/>
          <p:cNvSpPr>
            <a:spLocks noGrp="1"/>
          </p:cNvSpPr>
          <p:nvPr>
            <p:ph type="sldNum" sz="quarter" idx="4"/>
          </p:nvPr>
        </p:nvSpPr>
        <p:spPr>
          <a:xfrm>
            <a:off x="17216715" y="12922251"/>
            <a:ext cx="5484971" cy="730250"/>
          </a:xfrm>
          <a:prstGeom prst="rect">
            <a:avLst/>
          </a:prstGeom>
        </p:spPr>
        <p:txBody>
          <a:bodyPr vert="horz" lIns="91440" tIns="45720" rIns="91440" bIns="45720" rtlCol="0" anchor="ctr"/>
          <a:lstStyle>
            <a:lvl1pPr algn="r">
              <a:defRPr sz="2399">
                <a:solidFill>
                  <a:schemeClr val="bg1"/>
                </a:solidFill>
              </a:defRPr>
            </a:lvl1pPr>
          </a:lstStyle>
          <a:p>
            <a:fld id="{EBE3AD81-3AD4-9C46-856E-C08CF1183C60}" type="slidenum">
              <a:rPr lang="en-US" smtClean="0"/>
              <a:pPr/>
              <a:t>‹#›</a:t>
            </a:fld>
            <a:endParaRPr lang="en-US" dirty="0"/>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106" r:id="rId1"/>
    <p:sldLayoutId id="2147484074" r:id="rId2"/>
    <p:sldLayoutId id="2147484101" r:id="rId3"/>
    <p:sldLayoutId id="2147484102" r:id="rId4"/>
    <p:sldLayoutId id="2147484103" r:id="rId5"/>
    <p:sldLayoutId id="2147484104" r:id="rId6"/>
    <p:sldLayoutId id="2147484105" r:id="rId7"/>
  </p:sldLayoutIdLst>
  <p:hf hdr="0" dt="0"/>
  <p:txStyles>
    <p:titleStyle>
      <a:lvl1pPr algn="l" defTabSz="182837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73" rtl="0" eaLnBrk="1" latinLnBrk="0" hangingPunct="1">
        <a:defRPr sz="3599" kern="1200">
          <a:solidFill>
            <a:schemeClr val="tx1"/>
          </a:solidFill>
          <a:latin typeface="+mn-lt"/>
          <a:ea typeface="+mn-ea"/>
          <a:cs typeface="+mn-cs"/>
        </a:defRPr>
      </a:lvl1pPr>
      <a:lvl2pPr marL="914186" algn="l" defTabSz="1828373" rtl="0" eaLnBrk="1" latinLnBrk="0" hangingPunct="1">
        <a:defRPr sz="3599" kern="1200">
          <a:solidFill>
            <a:schemeClr val="tx1"/>
          </a:solidFill>
          <a:latin typeface="+mn-lt"/>
          <a:ea typeface="+mn-ea"/>
          <a:cs typeface="+mn-cs"/>
        </a:defRPr>
      </a:lvl2pPr>
      <a:lvl3pPr marL="1828373" algn="l" defTabSz="1828373" rtl="0" eaLnBrk="1" latinLnBrk="0" hangingPunct="1">
        <a:defRPr sz="3599" kern="1200">
          <a:solidFill>
            <a:schemeClr val="tx1"/>
          </a:solidFill>
          <a:latin typeface="+mn-lt"/>
          <a:ea typeface="+mn-ea"/>
          <a:cs typeface="+mn-cs"/>
        </a:defRPr>
      </a:lvl3pPr>
      <a:lvl4pPr marL="2742560" algn="l" defTabSz="1828373" rtl="0" eaLnBrk="1" latinLnBrk="0" hangingPunct="1">
        <a:defRPr sz="3599" kern="1200">
          <a:solidFill>
            <a:schemeClr val="tx1"/>
          </a:solidFill>
          <a:latin typeface="+mn-lt"/>
          <a:ea typeface="+mn-ea"/>
          <a:cs typeface="+mn-cs"/>
        </a:defRPr>
      </a:lvl4pPr>
      <a:lvl5pPr marL="3656747" algn="l" defTabSz="1828373" rtl="0" eaLnBrk="1" latinLnBrk="0" hangingPunct="1">
        <a:defRPr sz="3599" kern="1200">
          <a:solidFill>
            <a:schemeClr val="tx1"/>
          </a:solidFill>
          <a:latin typeface="+mn-lt"/>
          <a:ea typeface="+mn-ea"/>
          <a:cs typeface="+mn-cs"/>
        </a:defRPr>
      </a:lvl5pPr>
      <a:lvl6pPr marL="4570933" algn="l" defTabSz="1828373" rtl="0" eaLnBrk="1" latinLnBrk="0" hangingPunct="1">
        <a:defRPr sz="3599" kern="1200">
          <a:solidFill>
            <a:schemeClr val="tx1"/>
          </a:solidFill>
          <a:latin typeface="+mn-lt"/>
          <a:ea typeface="+mn-ea"/>
          <a:cs typeface="+mn-cs"/>
        </a:defRPr>
      </a:lvl6pPr>
      <a:lvl7pPr marL="5485119" algn="l" defTabSz="1828373" rtl="0" eaLnBrk="1" latinLnBrk="0" hangingPunct="1">
        <a:defRPr sz="3599" kern="1200">
          <a:solidFill>
            <a:schemeClr val="tx1"/>
          </a:solidFill>
          <a:latin typeface="+mn-lt"/>
          <a:ea typeface="+mn-ea"/>
          <a:cs typeface="+mn-cs"/>
        </a:defRPr>
      </a:lvl7pPr>
      <a:lvl8pPr marL="6399306" algn="l" defTabSz="1828373" rtl="0" eaLnBrk="1" latinLnBrk="0" hangingPunct="1">
        <a:defRPr sz="3599" kern="1200">
          <a:solidFill>
            <a:schemeClr val="tx1"/>
          </a:solidFill>
          <a:latin typeface="+mn-lt"/>
          <a:ea typeface="+mn-ea"/>
          <a:cs typeface="+mn-cs"/>
        </a:defRPr>
      </a:lvl8pPr>
      <a:lvl9pPr marL="7313493" algn="l" defTabSz="182837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emf"/><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6.emf"/><Relationship Id="rId4" Type="http://schemas.openxmlformats.org/officeDocument/2006/relationships/image" Target="../media/image25.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emf"/><Relationship Id="rId4"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6.emf"/><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5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5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402894-EDBD-AE41-BB55-4A364972E68C}"/>
              </a:ext>
            </a:extLst>
          </p:cNvPr>
          <p:cNvGrpSpPr/>
          <p:nvPr/>
        </p:nvGrpSpPr>
        <p:grpSpPr>
          <a:xfrm>
            <a:off x="1538952" y="5272949"/>
            <a:ext cx="21344494" cy="6642694"/>
            <a:chOff x="5226048" y="2492483"/>
            <a:chExt cx="16599908" cy="6642694"/>
          </a:xfrm>
        </p:grpSpPr>
        <p:sp>
          <p:nvSpPr>
            <p:cNvPr id="6" name="TextBox 5"/>
            <p:cNvSpPr txBox="1"/>
            <p:nvPr/>
          </p:nvSpPr>
          <p:spPr>
            <a:xfrm>
              <a:off x="5226048" y="2492483"/>
              <a:ext cx="16599908" cy="3416320"/>
            </a:xfrm>
            <a:prstGeom prst="rect">
              <a:avLst/>
            </a:prstGeom>
            <a:noFill/>
          </p:spPr>
          <p:txBody>
            <a:bodyPr wrap="square" rtlCol="0">
              <a:spAutoFit/>
            </a:bodyPr>
            <a:lstStyle/>
            <a:p>
              <a:r>
                <a:rPr lang="en-US" sz="8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Chapter </a:t>
              </a:r>
              <a:r>
                <a:rPr lang="en-US" altLang="zh-CN" sz="8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14 Statement of Cash Flows</a:t>
              </a:r>
            </a:p>
            <a:p>
              <a:endParaRPr lang="en-US" altLang="zh-CN" sz="8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4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8" name="TextBox 17">
              <a:extLst>
                <a:ext uri="{FF2B5EF4-FFF2-40B4-BE49-F238E27FC236}">
                  <a16:creationId xmlns:a16="http://schemas.microsoft.com/office/drawing/2014/main" id="{9B57B822-7A0C-6848-BB12-849399ADD4F0}"/>
                </a:ext>
              </a:extLst>
            </p:cNvPr>
            <p:cNvSpPr txBox="1"/>
            <p:nvPr/>
          </p:nvSpPr>
          <p:spPr>
            <a:xfrm>
              <a:off x="5226050" y="7934848"/>
              <a:ext cx="13726446" cy="1200329"/>
            </a:xfrm>
            <a:prstGeom prst="rect">
              <a:avLst/>
            </a:prstGeom>
            <a:noFill/>
          </p:spPr>
          <p:txBody>
            <a:bodyPr wrap="square" rtlCol="0">
              <a:spAutoFit/>
            </a:bodyPr>
            <a:lstStyle/>
            <a:p>
              <a:r>
                <a:rPr lang="en-US" b="1" spc="300" dirty="0">
                  <a:latin typeface="Lato" panose="020F0502020204030203" pitchFamily="34" charset="0"/>
                  <a:ea typeface="Lato" panose="020F0502020204030203" pitchFamily="34" charset="0"/>
                  <a:cs typeface="Lato" panose="020F0502020204030203" pitchFamily="34" charset="0"/>
                </a:rPr>
                <a:t>Instructor: Dr. Yi Cao</a:t>
              </a:r>
            </a:p>
            <a:p>
              <a:r>
                <a:rPr lang="en-US" b="1" spc="300" dirty="0">
                  <a:latin typeface="Lato" panose="020F0502020204030203" pitchFamily="34" charset="0"/>
                  <a:ea typeface="Lato" panose="020F0502020204030203" pitchFamily="34" charset="0"/>
                  <a:cs typeface="Lato" panose="020F0502020204030203" pitchFamily="34" charset="0"/>
                </a:rPr>
                <a:t>Email: </a:t>
              </a:r>
              <a:r>
                <a:rPr lang="en-US" b="1" spc="300" dirty="0" err="1">
                  <a:latin typeface="Lato" panose="020F0502020204030203" pitchFamily="34" charset="0"/>
                  <a:ea typeface="Lato" panose="020F0502020204030203" pitchFamily="34" charset="0"/>
                  <a:cs typeface="Lato" panose="020F0502020204030203" pitchFamily="34" charset="0"/>
                </a:rPr>
                <a:t>caoyi@cuhk.edu.cn</a:t>
              </a:r>
              <a:endParaRPr lang="en-US" b="1" spc="300" dirty="0">
                <a:latin typeface="Lato" panose="020F0502020204030203" pitchFamily="34" charset="0"/>
                <a:ea typeface="Lato" panose="020F0502020204030203" pitchFamily="34" charset="0"/>
                <a:cs typeface="Lato" panose="020F0502020204030203" pitchFamily="34" charset="0"/>
              </a:endParaRPr>
            </a:p>
          </p:txBody>
        </p:sp>
      </p:grpSp>
      <p:pic>
        <p:nvPicPr>
          <p:cNvPr id="14" name="图片 6">
            <a:extLst>
              <a:ext uri="{FF2B5EF4-FFF2-40B4-BE49-F238E27FC236}">
                <a16:creationId xmlns:a16="http://schemas.microsoft.com/office/drawing/2014/main" id="{D6C2BC2C-C364-4028-917D-2A40A7C7D2CA}"/>
              </a:ext>
            </a:extLst>
          </p:cNvPr>
          <p:cNvPicPr>
            <a:picLocks noChangeAspect="1"/>
          </p:cNvPicPr>
          <p:nvPr/>
        </p:nvPicPr>
        <p:blipFill>
          <a:blip r:embed="rId3"/>
          <a:stretch>
            <a:fillRect/>
          </a:stretch>
        </p:blipFill>
        <p:spPr>
          <a:xfrm>
            <a:off x="11474181" y="10598490"/>
            <a:ext cx="12004066" cy="1637176"/>
          </a:xfrm>
          <a:prstGeom prst="rect">
            <a:avLst/>
          </a:prstGeom>
        </p:spPr>
      </p:pic>
      <p:sp>
        <p:nvSpPr>
          <p:cNvPr id="7" name="Arrow: Chevron 6">
            <a:extLst>
              <a:ext uri="{FF2B5EF4-FFF2-40B4-BE49-F238E27FC236}">
                <a16:creationId xmlns:a16="http://schemas.microsoft.com/office/drawing/2014/main" id="{0934C77E-C75A-467C-9BB6-6FC27A65FD32}"/>
              </a:ext>
            </a:extLst>
          </p:cNvPr>
          <p:cNvSpPr/>
          <p:nvPr/>
        </p:nvSpPr>
        <p:spPr>
          <a:xfrm flipH="1">
            <a:off x="-1083705" y="1800358"/>
            <a:ext cx="13272529" cy="1579490"/>
          </a:xfrm>
          <a:prstGeom prst="chevron">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tx1"/>
              </a:solidFill>
              <a:latin typeface="Lota"/>
            </a:endParaRPr>
          </a:p>
        </p:txBody>
      </p:sp>
      <p:sp>
        <p:nvSpPr>
          <p:cNvPr id="8" name="Rectangle 7">
            <a:extLst>
              <a:ext uri="{FF2B5EF4-FFF2-40B4-BE49-F238E27FC236}">
                <a16:creationId xmlns:a16="http://schemas.microsoft.com/office/drawing/2014/main" id="{1AA3DCA7-6F98-485B-B765-0A3C5477E5F6}"/>
              </a:ext>
            </a:extLst>
          </p:cNvPr>
          <p:cNvSpPr/>
          <p:nvPr/>
        </p:nvSpPr>
        <p:spPr>
          <a:xfrm>
            <a:off x="286084" y="2179518"/>
            <a:ext cx="10978776" cy="830997"/>
          </a:xfrm>
          <a:prstGeom prst="rect">
            <a:avLst/>
          </a:prstGeom>
          <a:ln>
            <a:noFill/>
          </a:ln>
        </p:spPr>
        <p:txBody>
          <a:bodyPr wrap="none">
            <a:spAutoFit/>
          </a:bodyPr>
          <a:lstStyle/>
          <a:p>
            <a:pPr algn="ctr"/>
            <a:r>
              <a:rPr lang="en-US" sz="4800" dirty="0">
                <a:solidFill>
                  <a:schemeClr val="bg1"/>
                </a:solidFill>
                <a:latin typeface="Lota"/>
              </a:rPr>
              <a:t>ACT2111 Introductory Financial Accounting</a:t>
            </a:r>
          </a:p>
        </p:txBody>
      </p:sp>
      <p:cxnSp>
        <p:nvCxnSpPr>
          <p:cNvPr id="9" name="Straight Connector 8">
            <a:extLst>
              <a:ext uri="{FF2B5EF4-FFF2-40B4-BE49-F238E27FC236}">
                <a16:creationId xmlns:a16="http://schemas.microsoft.com/office/drawing/2014/main" id="{D38912DC-D855-4D17-9379-F7DBEE3D866B}"/>
              </a:ext>
            </a:extLst>
          </p:cNvPr>
          <p:cNvCxnSpPr/>
          <p:nvPr/>
        </p:nvCxnSpPr>
        <p:spPr>
          <a:xfrm>
            <a:off x="-505326" y="1997242"/>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46D48A-958E-4CF3-AA38-DC18751EEAA4}"/>
              </a:ext>
            </a:extLst>
          </p:cNvPr>
          <p:cNvCxnSpPr/>
          <p:nvPr/>
        </p:nvCxnSpPr>
        <p:spPr>
          <a:xfrm>
            <a:off x="-505326" y="3174145"/>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Cash Flows </a:t>
            </a:r>
            <a:r>
              <a:rPr lang="en-US" altLang="zh-CN" dirty="0"/>
              <a:t>– Common mistakes</a:t>
            </a:r>
            <a:endParaRPr lang="zh-CN" altLang="en-US" dirty="0"/>
          </a:p>
        </p:txBody>
      </p:sp>
      <p:sp>
        <p:nvSpPr>
          <p:cNvPr id="3" name="Content Placeholder 2"/>
          <p:cNvSpPr>
            <a:spLocks noGrp="1"/>
          </p:cNvSpPr>
          <p:nvPr>
            <p:ph sz="quarter" idx="13"/>
          </p:nvPr>
        </p:nvSpPr>
        <p:spPr/>
        <p:txBody>
          <a:bodyPr>
            <a:normAutofit/>
          </a:bodyPr>
          <a:lstStyle/>
          <a:p>
            <a:r>
              <a:rPr lang="en-US" altLang="zh-CN" dirty="0"/>
              <a:t>Dividends and interest payments are easily misclassified</a:t>
            </a:r>
          </a:p>
          <a:p>
            <a:r>
              <a:rPr lang="en-US" altLang="zh-CN" dirty="0"/>
              <a:t>Operating activities include</a:t>
            </a:r>
          </a:p>
          <a:p>
            <a:pPr lvl="1"/>
            <a:r>
              <a:rPr lang="en-US" altLang="zh-CN" b="1" dirty="0"/>
              <a:t>Interest received </a:t>
            </a:r>
            <a:r>
              <a:rPr lang="en-US" altLang="zh-CN" dirty="0"/>
              <a:t>from investments 	(</a:t>
            </a:r>
            <a:r>
              <a:rPr lang="en-US" altLang="zh-CN" b="1" dirty="0"/>
              <a:t>interest revenue</a:t>
            </a:r>
            <a:r>
              <a:rPr lang="en-US" altLang="zh-CN" dirty="0"/>
              <a:t>)</a:t>
            </a:r>
          </a:p>
          <a:p>
            <a:pPr lvl="1"/>
            <a:r>
              <a:rPr lang="en-US" altLang="zh-CN" b="1" dirty="0"/>
              <a:t>Interest paid</a:t>
            </a:r>
            <a:r>
              <a:rPr lang="en-US" altLang="zh-CN" dirty="0"/>
              <a:t> on bonds or notes payable	(</a:t>
            </a:r>
            <a:r>
              <a:rPr lang="en-US" altLang="zh-CN" b="1" dirty="0"/>
              <a:t>interest expense</a:t>
            </a:r>
            <a:r>
              <a:rPr lang="en-US" altLang="zh-CN" dirty="0"/>
              <a:t>)</a:t>
            </a:r>
          </a:p>
          <a:p>
            <a:pPr lvl="1"/>
            <a:r>
              <a:rPr lang="en-US" altLang="zh-CN" b="1" dirty="0"/>
              <a:t>Dividends received </a:t>
            </a:r>
            <a:r>
              <a:rPr lang="en-US" altLang="zh-CN" dirty="0"/>
              <a:t>from investments	(</a:t>
            </a:r>
            <a:r>
              <a:rPr lang="en-US" altLang="zh-CN" b="1" dirty="0"/>
              <a:t>dividend revenue</a:t>
            </a:r>
            <a:r>
              <a:rPr lang="en-US" altLang="zh-CN" dirty="0"/>
              <a:t>)</a:t>
            </a:r>
          </a:p>
          <a:p>
            <a:pPr lvl="1"/>
            <a:r>
              <a:rPr lang="en-US" altLang="zh-CN" dirty="0">
                <a:solidFill>
                  <a:srgbClr val="0070C0"/>
                </a:solidFill>
              </a:rPr>
              <a:t>Why? Because each is a cash flow from an activity reported in the income statement — interest revenue, interest expense, and dividend revenue</a:t>
            </a:r>
          </a:p>
          <a:p>
            <a:r>
              <a:rPr lang="en-US" altLang="zh-CN" dirty="0"/>
              <a:t>Financing activities include</a:t>
            </a:r>
          </a:p>
          <a:p>
            <a:pPr lvl="1"/>
            <a:r>
              <a:rPr lang="en-US" altLang="zh-CN" b="1" dirty="0"/>
              <a:t>Dividends paid</a:t>
            </a:r>
            <a:r>
              <a:rPr lang="en-US" altLang="zh-CN" dirty="0"/>
              <a:t> to shareholders	</a:t>
            </a:r>
          </a:p>
          <a:p>
            <a:pPr lvl="1"/>
            <a:r>
              <a:rPr lang="en-US" altLang="zh-CN" dirty="0">
                <a:solidFill>
                  <a:srgbClr val="0070C0"/>
                </a:solidFill>
              </a:rPr>
              <a:t>Why? Dividends are not an expense and, therefore, paying dividends has no effect on net income</a:t>
            </a:r>
          </a:p>
          <a:p>
            <a:pPr lvl="1"/>
            <a:endParaRPr lang="en-US" altLang="zh-CN" dirty="0"/>
          </a:p>
          <a:p>
            <a:pPr lvl="1"/>
            <a:endParaRPr lang="zh-CN" altLang="en-US" dirty="0"/>
          </a:p>
        </p:txBody>
      </p:sp>
      <p:sp>
        <p:nvSpPr>
          <p:cNvPr id="6" name="Footer Placeholder 5">
            <a:extLst>
              <a:ext uri="{FF2B5EF4-FFF2-40B4-BE49-F238E27FC236}">
                <a16:creationId xmlns:a16="http://schemas.microsoft.com/office/drawing/2014/main" id="{59EAEA06-7188-43A4-AEDF-4201AE15C916}"/>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7" name="Slide Number Placeholder 6">
            <a:extLst>
              <a:ext uri="{FF2B5EF4-FFF2-40B4-BE49-F238E27FC236}">
                <a16:creationId xmlns:a16="http://schemas.microsoft.com/office/drawing/2014/main" id="{AC1429E7-AAF5-4497-9B47-0B879C0B6B7D}"/>
              </a:ext>
            </a:extLst>
          </p:cNvPr>
          <p:cNvSpPr>
            <a:spLocks noGrp="1"/>
          </p:cNvSpPr>
          <p:nvPr>
            <p:ph type="sldNum" sz="quarter" idx="12"/>
          </p:nvPr>
        </p:nvSpPr>
        <p:spPr/>
        <p:txBody>
          <a:bodyPr/>
          <a:lstStyle/>
          <a:p>
            <a:fld id="{EBE3AD81-3AD4-9C46-856E-C08CF1183C60}" type="slidenum">
              <a:rPr lang="en-US" smtClean="0"/>
              <a:pPr/>
              <a:t>10</a:t>
            </a:fld>
            <a:endParaRPr lang="en-US" dirty="0"/>
          </a:p>
        </p:txBody>
      </p:sp>
    </p:spTree>
    <p:extLst>
      <p:ext uri="{BB962C8B-B14F-4D97-AF65-F5344CB8AC3E}">
        <p14:creationId xmlns:p14="http://schemas.microsoft.com/office/powerpoint/2010/main" val="280940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F9E2-B159-4729-8C14-CD21000EF05E}"/>
              </a:ext>
            </a:extLst>
          </p:cNvPr>
          <p:cNvSpPr>
            <a:spLocks noGrp="1"/>
          </p:cNvSpPr>
          <p:nvPr>
            <p:ph type="title"/>
          </p:nvPr>
        </p:nvSpPr>
        <p:spPr/>
        <p:txBody>
          <a:bodyPr>
            <a:normAutofit/>
          </a:bodyPr>
          <a:lstStyle/>
          <a:p>
            <a:r>
              <a:rPr lang="en-US" dirty="0"/>
              <a:t>Classification of Cash Flows </a:t>
            </a:r>
            <a:r>
              <a:rPr lang="en-US" altLang="zh-CN" dirty="0"/>
              <a:t>– </a:t>
            </a:r>
            <a:r>
              <a:rPr lang="en-US" dirty="0"/>
              <a:t>Non-Cash Activities</a:t>
            </a:r>
          </a:p>
        </p:txBody>
      </p:sp>
      <p:sp>
        <p:nvSpPr>
          <p:cNvPr id="3" name="Content Placeholder 2">
            <a:extLst>
              <a:ext uri="{FF2B5EF4-FFF2-40B4-BE49-F238E27FC236}">
                <a16:creationId xmlns:a16="http://schemas.microsoft.com/office/drawing/2014/main" id="{327796EF-C0C5-4334-A82E-59F260DB7046}"/>
              </a:ext>
            </a:extLst>
          </p:cNvPr>
          <p:cNvSpPr>
            <a:spLocks noGrp="1"/>
          </p:cNvSpPr>
          <p:nvPr>
            <p:ph sz="quarter" idx="13"/>
          </p:nvPr>
        </p:nvSpPr>
        <p:spPr/>
        <p:txBody>
          <a:bodyPr>
            <a:normAutofit/>
          </a:bodyPr>
          <a:lstStyle/>
          <a:p>
            <a:r>
              <a:rPr lang="en-US" dirty="0"/>
              <a:t>Not all of a company’s significant activities involve cash</a:t>
            </a:r>
          </a:p>
          <a:p>
            <a:pPr lvl="1"/>
            <a:r>
              <a:rPr lang="en-US" altLang="zh-CN" dirty="0"/>
              <a:t>Example: company acquired $200,000 of new equipment by issuing a $200,000 long-term note payable in a single transaction</a:t>
            </a:r>
          </a:p>
          <a:p>
            <a:pPr lvl="1"/>
            <a:r>
              <a:rPr lang="en-US" altLang="zh-CN" dirty="0"/>
              <a:t>They are reported directly after the cash flow statement or in the notes to the financial statements</a:t>
            </a:r>
          </a:p>
          <a:p>
            <a:pPr marL="1085853" indent="-914400"/>
            <a:r>
              <a:rPr lang="en-US" dirty="0"/>
              <a:t>Examples of </a:t>
            </a:r>
            <a:r>
              <a:rPr lang="en-US" b="1" dirty="0"/>
              <a:t>significant non-cash activities</a:t>
            </a:r>
          </a:p>
          <a:p>
            <a:pPr lvl="1"/>
            <a:r>
              <a:rPr lang="en-US" dirty="0"/>
              <a:t>Purchase of plant assets by issuing debt</a:t>
            </a:r>
          </a:p>
          <a:p>
            <a:pPr lvl="1"/>
            <a:r>
              <a:rPr lang="en-US" dirty="0"/>
              <a:t>Purchase of plant assets by issuing </a:t>
            </a:r>
            <a:r>
              <a:rPr lang="en-US" altLang="zh-CN" dirty="0"/>
              <a:t>shares</a:t>
            </a:r>
          </a:p>
          <a:p>
            <a:pPr lvl="1"/>
            <a:r>
              <a:rPr lang="en-US" dirty="0"/>
              <a:t>Conversion of bonds into ordinary shares</a:t>
            </a:r>
          </a:p>
          <a:p>
            <a:pPr lvl="1"/>
            <a:r>
              <a:rPr lang="en-US" dirty="0"/>
              <a:t>Exchanges of plant assets</a:t>
            </a:r>
          </a:p>
        </p:txBody>
      </p:sp>
      <p:pic>
        <p:nvPicPr>
          <p:cNvPr id="4" name="Picture 3">
            <a:extLst>
              <a:ext uri="{FF2B5EF4-FFF2-40B4-BE49-F238E27FC236}">
                <a16:creationId xmlns:a16="http://schemas.microsoft.com/office/drawing/2014/main" id="{1496B463-B562-41C6-A637-A2240B6B48A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11846" t="9275" r="9972" b="10233"/>
          <a:stretch/>
        </p:blipFill>
        <p:spPr>
          <a:xfrm>
            <a:off x="17567276" y="6712225"/>
            <a:ext cx="5320951" cy="5341107"/>
          </a:xfrm>
          <a:prstGeom prst="roundRect">
            <a:avLst>
              <a:gd name="adj" fmla="val 27426"/>
            </a:avLst>
          </a:prstGeom>
        </p:spPr>
      </p:pic>
      <p:sp>
        <p:nvSpPr>
          <p:cNvPr id="5" name="Footer Placeholder 4">
            <a:extLst>
              <a:ext uri="{FF2B5EF4-FFF2-40B4-BE49-F238E27FC236}">
                <a16:creationId xmlns:a16="http://schemas.microsoft.com/office/drawing/2014/main" id="{4FFF277B-12FA-4EBD-9849-9EC657718A27}"/>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2B7CB51C-2A35-4372-8460-8CF0D6AAEF5F}"/>
              </a:ext>
            </a:extLst>
          </p:cNvPr>
          <p:cNvSpPr>
            <a:spLocks noGrp="1"/>
          </p:cNvSpPr>
          <p:nvPr>
            <p:ph type="sldNum" sz="quarter" idx="12"/>
          </p:nvPr>
        </p:nvSpPr>
        <p:spPr/>
        <p:txBody>
          <a:bodyPr/>
          <a:lstStyle/>
          <a:p>
            <a:fld id="{EBE3AD81-3AD4-9C46-856E-C08CF1183C60}" type="slidenum">
              <a:rPr lang="en-US" smtClean="0"/>
              <a:pPr/>
              <a:t>11</a:t>
            </a:fld>
            <a:endParaRPr lang="en-US" dirty="0"/>
          </a:p>
        </p:txBody>
      </p:sp>
    </p:spTree>
    <p:extLst>
      <p:ext uri="{BB962C8B-B14F-4D97-AF65-F5344CB8AC3E}">
        <p14:creationId xmlns:p14="http://schemas.microsoft.com/office/powerpoint/2010/main" val="359978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DB11-ABBC-4BE1-B499-73DD66277BA0}"/>
              </a:ext>
            </a:extLst>
          </p:cNvPr>
          <p:cNvSpPr>
            <a:spLocks noGrp="1"/>
          </p:cNvSpPr>
          <p:nvPr>
            <p:ph type="title"/>
          </p:nvPr>
        </p:nvSpPr>
        <p:spPr>
          <a:xfrm>
            <a:off x="12748887" y="730253"/>
            <a:ext cx="10542912" cy="1327149"/>
          </a:xfrm>
        </p:spPr>
        <p:txBody>
          <a:bodyPr>
            <a:normAutofit fontScale="90000"/>
          </a:bodyPr>
          <a:lstStyle/>
          <a:p>
            <a:r>
              <a:rPr lang="en-US" dirty="0"/>
              <a:t>Format of the Statement of Cash Flows</a:t>
            </a:r>
          </a:p>
        </p:txBody>
      </p:sp>
      <p:pic>
        <p:nvPicPr>
          <p:cNvPr id="5" name="Picture 4">
            <a:extLst>
              <a:ext uri="{FF2B5EF4-FFF2-40B4-BE49-F238E27FC236}">
                <a16:creationId xmlns:a16="http://schemas.microsoft.com/office/drawing/2014/main" id="{C600BEE1-0134-471F-8D63-430BDBE89565}"/>
              </a:ext>
            </a:extLst>
          </p:cNvPr>
          <p:cNvPicPr>
            <a:picLocks noChangeAspect="1"/>
          </p:cNvPicPr>
          <p:nvPr/>
        </p:nvPicPr>
        <p:blipFill>
          <a:blip r:embed="rId2"/>
          <a:stretch>
            <a:fillRect/>
          </a:stretch>
        </p:blipFill>
        <p:spPr>
          <a:xfrm>
            <a:off x="586547" y="450574"/>
            <a:ext cx="12162340" cy="12162340"/>
          </a:xfrm>
          <a:prstGeom prst="rect">
            <a:avLst/>
          </a:prstGeom>
        </p:spPr>
      </p:pic>
      <p:sp>
        <p:nvSpPr>
          <p:cNvPr id="6" name="Rounded Rectangle 9">
            <a:extLst>
              <a:ext uri="{FF2B5EF4-FFF2-40B4-BE49-F238E27FC236}">
                <a16:creationId xmlns:a16="http://schemas.microsoft.com/office/drawing/2014/main" id="{BC777680-A62C-4E9D-9687-9E537487C24F}"/>
              </a:ext>
            </a:extLst>
          </p:cNvPr>
          <p:cNvSpPr/>
          <p:nvPr/>
        </p:nvSpPr>
        <p:spPr>
          <a:xfrm>
            <a:off x="1085851" y="2057402"/>
            <a:ext cx="11265805" cy="4386940"/>
          </a:xfrm>
          <a:prstGeom prst="roundRect">
            <a:avLst>
              <a:gd name="adj" fmla="val 2715"/>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ounded Rectangle 9">
            <a:extLst>
              <a:ext uri="{FF2B5EF4-FFF2-40B4-BE49-F238E27FC236}">
                <a16:creationId xmlns:a16="http://schemas.microsoft.com/office/drawing/2014/main" id="{61A1E848-8F09-4044-BCF5-8F62A659CB83}"/>
              </a:ext>
            </a:extLst>
          </p:cNvPr>
          <p:cNvSpPr/>
          <p:nvPr/>
        </p:nvSpPr>
        <p:spPr>
          <a:xfrm>
            <a:off x="1085851" y="6444341"/>
            <a:ext cx="11265805" cy="1857829"/>
          </a:xfrm>
          <a:prstGeom prst="roundRect">
            <a:avLst>
              <a:gd name="adj" fmla="val 4369"/>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ed Rectangle 9">
            <a:extLst>
              <a:ext uri="{FF2B5EF4-FFF2-40B4-BE49-F238E27FC236}">
                <a16:creationId xmlns:a16="http://schemas.microsoft.com/office/drawing/2014/main" id="{FAA2D63D-BD5F-4753-8BC0-D4BAA5D4B9C8}"/>
              </a:ext>
            </a:extLst>
          </p:cNvPr>
          <p:cNvSpPr/>
          <p:nvPr/>
        </p:nvSpPr>
        <p:spPr>
          <a:xfrm>
            <a:off x="1085851" y="8308522"/>
            <a:ext cx="11265805" cy="1568903"/>
          </a:xfrm>
          <a:prstGeom prst="roundRect">
            <a:avLst>
              <a:gd name="adj" fmla="val 4369"/>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ed Rectangular Callout 6">
            <a:extLst>
              <a:ext uri="{FF2B5EF4-FFF2-40B4-BE49-F238E27FC236}">
                <a16:creationId xmlns:a16="http://schemas.microsoft.com/office/drawing/2014/main" id="{A177CF8E-F6CD-44EC-A4C4-130140BAC97A}"/>
              </a:ext>
            </a:extLst>
          </p:cNvPr>
          <p:cNvSpPr/>
          <p:nvPr/>
        </p:nvSpPr>
        <p:spPr>
          <a:xfrm>
            <a:off x="13248191" y="2274135"/>
            <a:ext cx="10170160" cy="2939754"/>
          </a:xfrm>
          <a:prstGeom prst="wedgeRoundRectCallout">
            <a:avLst>
              <a:gd name="adj1" fmla="val -58370"/>
              <a:gd name="adj2" fmla="val -39789"/>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400" b="1" dirty="0">
                <a:solidFill>
                  <a:schemeClr val="tx2"/>
                </a:solidFill>
              </a:rPr>
              <a:t>Cash flows from </a:t>
            </a:r>
            <a:r>
              <a:rPr lang="en-US" altLang="zh-CN" sz="4400" b="1" dirty="0">
                <a:solidFill>
                  <a:schemeClr val="accent2"/>
                </a:solidFill>
              </a:rPr>
              <a:t>operating</a:t>
            </a:r>
            <a:r>
              <a:rPr lang="en-US" altLang="zh-CN" sz="4400" b="1" dirty="0">
                <a:solidFill>
                  <a:schemeClr val="tx2"/>
                </a:solidFill>
              </a:rPr>
              <a:t> </a:t>
            </a:r>
            <a:r>
              <a:rPr lang="en-US" altLang="zh-CN" sz="4400" b="1" dirty="0">
                <a:solidFill>
                  <a:schemeClr val="accent2"/>
                </a:solidFill>
              </a:rPr>
              <a:t>activities</a:t>
            </a:r>
          </a:p>
          <a:p>
            <a:r>
              <a:rPr lang="en-US" altLang="zh-CN" sz="4400" dirty="0">
                <a:solidFill>
                  <a:schemeClr val="tx2"/>
                </a:solidFill>
              </a:rPr>
              <a:t>Cash receipts and cash payments for transactions relating to revenue and expense activities</a:t>
            </a:r>
          </a:p>
        </p:txBody>
      </p:sp>
      <p:sp>
        <p:nvSpPr>
          <p:cNvPr id="13" name="Rounded Rectangular Callout 7">
            <a:extLst>
              <a:ext uri="{FF2B5EF4-FFF2-40B4-BE49-F238E27FC236}">
                <a16:creationId xmlns:a16="http://schemas.microsoft.com/office/drawing/2014/main" id="{A0E1B024-772E-43BE-8A8C-ED952AB5EBDE}"/>
              </a:ext>
            </a:extLst>
          </p:cNvPr>
          <p:cNvSpPr/>
          <p:nvPr/>
        </p:nvSpPr>
        <p:spPr>
          <a:xfrm>
            <a:off x="13248191" y="5374877"/>
            <a:ext cx="10170160" cy="2939754"/>
          </a:xfrm>
          <a:prstGeom prst="wedgeRoundRectCallout">
            <a:avLst>
              <a:gd name="adj1" fmla="val -57553"/>
              <a:gd name="adj2" fmla="val 13349"/>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400" b="1" dirty="0">
                <a:solidFill>
                  <a:schemeClr val="tx2"/>
                </a:solidFill>
              </a:rPr>
              <a:t>Cash flows from </a:t>
            </a:r>
            <a:r>
              <a:rPr lang="en-US" altLang="zh-CN" sz="4400" b="1" dirty="0">
                <a:solidFill>
                  <a:schemeClr val="accent2"/>
                </a:solidFill>
              </a:rPr>
              <a:t>investing activities</a:t>
            </a:r>
          </a:p>
          <a:p>
            <a:r>
              <a:rPr lang="en-US" altLang="zh-CN" sz="4400" dirty="0">
                <a:solidFill>
                  <a:schemeClr val="tx2"/>
                </a:solidFill>
              </a:rPr>
              <a:t>Cash transactions involving the purchase and sale of long-term assets and current investments</a:t>
            </a:r>
          </a:p>
        </p:txBody>
      </p:sp>
      <p:sp>
        <p:nvSpPr>
          <p:cNvPr id="14" name="Rounded Rectangular Callout 8">
            <a:extLst>
              <a:ext uri="{FF2B5EF4-FFF2-40B4-BE49-F238E27FC236}">
                <a16:creationId xmlns:a16="http://schemas.microsoft.com/office/drawing/2014/main" id="{2DF121F1-7312-4317-AB0A-580EE42721F4}"/>
              </a:ext>
            </a:extLst>
          </p:cNvPr>
          <p:cNvSpPr/>
          <p:nvPr/>
        </p:nvSpPr>
        <p:spPr>
          <a:xfrm>
            <a:off x="13248191" y="8475619"/>
            <a:ext cx="10170160" cy="2235924"/>
          </a:xfrm>
          <a:prstGeom prst="wedgeRoundRectCallout">
            <a:avLst>
              <a:gd name="adj1" fmla="val -57777"/>
              <a:gd name="adj2" fmla="val -35592"/>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400" b="1" dirty="0">
                <a:solidFill>
                  <a:schemeClr val="tx2"/>
                </a:solidFill>
              </a:rPr>
              <a:t>Cash flows from </a:t>
            </a:r>
            <a:r>
              <a:rPr lang="en-US" altLang="zh-CN" sz="4400" b="1" dirty="0">
                <a:solidFill>
                  <a:schemeClr val="accent2"/>
                </a:solidFill>
              </a:rPr>
              <a:t>financing activities</a:t>
            </a:r>
          </a:p>
          <a:p>
            <a:r>
              <a:rPr lang="en-US" altLang="zh-CN" sz="4400" dirty="0">
                <a:solidFill>
                  <a:schemeClr val="tx2"/>
                </a:solidFill>
              </a:rPr>
              <a:t>Inflows and outflows of cash resulting from the external financing of a business</a:t>
            </a:r>
          </a:p>
        </p:txBody>
      </p:sp>
      <p:sp>
        <p:nvSpPr>
          <p:cNvPr id="15" name="Rounded Rectangular Callout 8">
            <a:extLst>
              <a:ext uri="{FF2B5EF4-FFF2-40B4-BE49-F238E27FC236}">
                <a16:creationId xmlns:a16="http://schemas.microsoft.com/office/drawing/2014/main" id="{FF85095F-D142-40E9-8F36-58631344A498}"/>
              </a:ext>
            </a:extLst>
          </p:cNvPr>
          <p:cNvSpPr/>
          <p:nvPr/>
        </p:nvSpPr>
        <p:spPr>
          <a:xfrm>
            <a:off x="13248191" y="11937176"/>
            <a:ext cx="10170160" cy="1036553"/>
          </a:xfrm>
          <a:prstGeom prst="wedgeRoundRectCallout">
            <a:avLst>
              <a:gd name="adj1" fmla="val -57492"/>
              <a:gd name="adj2" fmla="val -35592"/>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400" b="1" dirty="0">
                <a:solidFill>
                  <a:schemeClr val="tx2"/>
                </a:solidFill>
              </a:rPr>
              <a:t>Note: </a:t>
            </a:r>
            <a:r>
              <a:rPr lang="en-US" altLang="zh-CN" sz="4400" b="1" dirty="0">
                <a:solidFill>
                  <a:schemeClr val="accent2"/>
                </a:solidFill>
              </a:rPr>
              <a:t>Non-cash activities</a:t>
            </a:r>
            <a:endParaRPr lang="en-US" altLang="zh-CN" sz="4400" dirty="0">
              <a:solidFill>
                <a:schemeClr val="accent2"/>
              </a:solidFill>
            </a:endParaRPr>
          </a:p>
        </p:txBody>
      </p:sp>
      <p:sp>
        <p:nvSpPr>
          <p:cNvPr id="16" name="Rounded Rectangle 9">
            <a:extLst>
              <a:ext uri="{FF2B5EF4-FFF2-40B4-BE49-F238E27FC236}">
                <a16:creationId xmlns:a16="http://schemas.microsoft.com/office/drawing/2014/main" id="{46B3630A-E010-4250-B973-BE3EA0F35FAD}"/>
              </a:ext>
            </a:extLst>
          </p:cNvPr>
          <p:cNvSpPr/>
          <p:nvPr/>
        </p:nvSpPr>
        <p:spPr>
          <a:xfrm>
            <a:off x="1085851" y="11188473"/>
            <a:ext cx="11265805" cy="1308327"/>
          </a:xfrm>
          <a:prstGeom prst="roundRect">
            <a:avLst>
              <a:gd name="adj" fmla="val 4369"/>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ed Rectangular Callout 8">
            <a:extLst>
              <a:ext uri="{FF2B5EF4-FFF2-40B4-BE49-F238E27FC236}">
                <a16:creationId xmlns:a16="http://schemas.microsoft.com/office/drawing/2014/main" id="{D0744F08-1082-4551-9088-1E0B661B1D03}"/>
              </a:ext>
            </a:extLst>
          </p:cNvPr>
          <p:cNvSpPr/>
          <p:nvPr/>
        </p:nvSpPr>
        <p:spPr>
          <a:xfrm>
            <a:off x="13248191" y="10993748"/>
            <a:ext cx="10170160" cy="661224"/>
          </a:xfrm>
          <a:prstGeom prst="wedgeRoundRectCallout">
            <a:avLst>
              <a:gd name="adj1" fmla="val -57920"/>
              <a:gd name="adj2" fmla="val -39792"/>
              <a:gd name="adj3" fmla="val 16667"/>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tx2"/>
                </a:solidFill>
              </a:rPr>
              <a:t>Change in cash = Net cash flows</a:t>
            </a:r>
            <a:endParaRPr lang="en-US" altLang="zh-CN" sz="4400" dirty="0">
              <a:solidFill>
                <a:schemeClr val="tx2"/>
              </a:solidFill>
            </a:endParaRPr>
          </a:p>
        </p:txBody>
      </p:sp>
      <p:sp>
        <p:nvSpPr>
          <p:cNvPr id="3" name="Footer Placeholder 2">
            <a:extLst>
              <a:ext uri="{FF2B5EF4-FFF2-40B4-BE49-F238E27FC236}">
                <a16:creationId xmlns:a16="http://schemas.microsoft.com/office/drawing/2014/main" id="{F4503D1B-DB90-4B53-879B-EC6CC462BFB9}"/>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4" name="Slide Number Placeholder 3">
            <a:extLst>
              <a:ext uri="{FF2B5EF4-FFF2-40B4-BE49-F238E27FC236}">
                <a16:creationId xmlns:a16="http://schemas.microsoft.com/office/drawing/2014/main" id="{82E07548-182A-45BF-B950-17FC16CC61D8}"/>
              </a:ext>
            </a:extLst>
          </p:cNvPr>
          <p:cNvSpPr>
            <a:spLocks noGrp="1"/>
          </p:cNvSpPr>
          <p:nvPr>
            <p:ph type="sldNum" sz="quarter" idx="12"/>
          </p:nvPr>
        </p:nvSpPr>
        <p:spPr/>
        <p:txBody>
          <a:bodyPr/>
          <a:lstStyle/>
          <a:p>
            <a:fld id="{EBE3AD81-3AD4-9C46-856E-C08CF1183C60}" type="slidenum">
              <a:rPr lang="en-US" smtClean="0"/>
              <a:pPr/>
              <a:t>12</a:t>
            </a:fld>
            <a:endParaRPr lang="en-US" dirty="0"/>
          </a:p>
        </p:txBody>
      </p:sp>
    </p:spTree>
    <p:extLst>
      <p:ext uri="{BB962C8B-B14F-4D97-AF65-F5344CB8AC3E}">
        <p14:creationId xmlns:p14="http://schemas.microsoft.com/office/powerpoint/2010/main" val="2351545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F797-A388-4B98-89CC-D9B6277650CD}"/>
              </a:ext>
            </a:extLst>
          </p:cNvPr>
          <p:cNvSpPr>
            <a:spLocks noGrp="1"/>
          </p:cNvSpPr>
          <p:nvPr>
            <p:ph type="title"/>
          </p:nvPr>
        </p:nvSpPr>
        <p:spPr/>
        <p:txBody>
          <a:bodyPr/>
          <a:lstStyle/>
          <a:p>
            <a:r>
              <a:rPr lang="en-US" dirty="0"/>
              <a:t>Classification of Cash Flows </a:t>
            </a:r>
            <a:r>
              <a:rPr lang="en-US" altLang="zh-CN" dirty="0"/>
              <a:t>– Exercise</a:t>
            </a:r>
            <a:endParaRPr lang="en-US" dirty="0"/>
          </a:p>
        </p:txBody>
      </p:sp>
      <p:sp>
        <p:nvSpPr>
          <p:cNvPr id="3" name="Content Placeholder 2">
            <a:extLst>
              <a:ext uri="{FF2B5EF4-FFF2-40B4-BE49-F238E27FC236}">
                <a16:creationId xmlns:a16="http://schemas.microsoft.com/office/drawing/2014/main" id="{6BAFE721-A06C-42E3-AFF0-0C2F693623F9}"/>
              </a:ext>
            </a:extLst>
          </p:cNvPr>
          <p:cNvSpPr>
            <a:spLocks noGrp="1"/>
          </p:cNvSpPr>
          <p:nvPr>
            <p:ph sz="quarter" idx="13"/>
          </p:nvPr>
        </p:nvSpPr>
        <p:spPr>
          <a:xfrm>
            <a:off x="990600" y="2330379"/>
            <a:ext cx="18690771" cy="10033073"/>
          </a:xfrm>
        </p:spPr>
        <p:txBody>
          <a:bodyPr/>
          <a:lstStyle/>
          <a:p>
            <a:r>
              <a:rPr lang="en-US" dirty="0"/>
              <a:t>Classify each of these transactions by type of cash flow activity. Hu Na Ltd. had these transactions:</a:t>
            </a:r>
          </a:p>
          <a:p>
            <a:pPr marL="1143000" indent="-1143000">
              <a:buFont typeface="+mj-lt"/>
              <a:buAutoNum type="arabicPeriod"/>
            </a:pPr>
            <a:r>
              <a:rPr lang="en-US" dirty="0"/>
              <a:t>Issued 100,000 HK$50 par value ordinary shares for HK$8,000,000 cash. </a:t>
            </a:r>
          </a:p>
          <a:p>
            <a:pPr marL="1143000" indent="-1143000">
              <a:buFont typeface="+mj-lt"/>
              <a:buAutoNum type="arabicPeriod"/>
            </a:pPr>
            <a:r>
              <a:rPr lang="en-US" dirty="0"/>
              <a:t>Borrowed HK$2,000,000 from Castle Bank, signing a 5-year note bearing 8% interest. </a:t>
            </a:r>
          </a:p>
          <a:p>
            <a:pPr marL="1143000" indent="-1143000">
              <a:buFont typeface="+mj-lt"/>
              <a:buAutoNum type="arabicPeriod"/>
            </a:pPr>
            <a:r>
              <a:rPr lang="en-US" dirty="0"/>
              <a:t>Purchased two semi-trailer trucks for HK$1,700,000 cash. </a:t>
            </a:r>
          </a:p>
          <a:p>
            <a:pPr marL="1143000" indent="-1143000">
              <a:buFont typeface="+mj-lt"/>
              <a:buAutoNum type="arabicPeriod"/>
            </a:pPr>
            <a:r>
              <a:rPr lang="en-US" dirty="0"/>
              <a:t>Paid employees HK$120,000 for salaries and wages. </a:t>
            </a:r>
          </a:p>
          <a:p>
            <a:pPr marL="1143000" indent="-1143000">
              <a:buFont typeface="+mj-lt"/>
              <a:buAutoNum type="arabicPeriod"/>
            </a:pPr>
            <a:r>
              <a:rPr lang="en-US" dirty="0"/>
              <a:t>Collected HK$200,000 cash for services performed.</a:t>
            </a:r>
          </a:p>
          <a:p>
            <a:endParaRPr lang="en-US" dirty="0"/>
          </a:p>
        </p:txBody>
      </p:sp>
      <p:sp>
        <p:nvSpPr>
          <p:cNvPr id="4" name="TextBox 3">
            <a:extLst>
              <a:ext uri="{FF2B5EF4-FFF2-40B4-BE49-F238E27FC236}">
                <a16:creationId xmlns:a16="http://schemas.microsoft.com/office/drawing/2014/main" id="{59BC4443-3B6F-497C-A740-2E975696DAF5}"/>
              </a:ext>
            </a:extLst>
          </p:cNvPr>
          <p:cNvSpPr txBox="1"/>
          <p:nvPr/>
        </p:nvSpPr>
        <p:spPr>
          <a:xfrm>
            <a:off x="20179389" y="4216604"/>
            <a:ext cx="2854779" cy="830997"/>
          </a:xfrm>
          <a:prstGeom prst="rect">
            <a:avLst/>
          </a:prstGeom>
          <a:noFill/>
        </p:spPr>
        <p:txBody>
          <a:bodyPr wrap="square" rtlCol="0">
            <a:spAutoFit/>
          </a:bodyPr>
          <a:lstStyle/>
          <a:p>
            <a:r>
              <a:rPr lang="en-US" sz="4800" dirty="0">
                <a:solidFill>
                  <a:schemeClr val="bg1"/>
                </a:solidFill>
              </a:rPr>
              <a:t>Financing</a:t>
            </a:r>
          </a:p>
        </p:txBody>
      </p:sp>
      <p:sp>
        <p:nvSpPr>
          <p:cNvPr id="5" name="TextBox 4">
            <a:extLst>
              <a:ext uri="{FF2B5EF4-FFF2-40B4-BE49-F238E27FC236}">
                <a16:creationId xmlns:a16="http://schemas.microsoft.com/office/drawing/2014/main" id="{E8557A5D-5230-4604-9C02-3B574EEF6808}"/>
              </a:ext>
            </a:extLst>
          </p:cNvPr>
          <p:cNvSpPr txBox="1"/>
          <p:nvPr/>
        </p:nvSpPr>
        <p:spPr>
          <a:xfrm>
            <a:off x="20179389" y="6110069"/>
            <a:ext cx="2854779" cy="830997"/>
          </a:xfrm>
          <a:prstGeom prst="rect">
            <a:avLst/>
          </a:prstGeom>
          <a:noFill/>
        </p:spPr>
        <p:txBody>
          <a:bodyPr wrap="square" rtlCol="0">
            <a:spAutoFit/>
          </a:bodyPr>
          <a:lstStyle/>
          <a:p>
            <a:r>
              <a:rPr lang="en-US" sz="4800" dirty="0">
                <a:solidFill>
                  <a:schemeClr val="bg1"/>
                </a:solidFill>
              </a:rPr>
              <a:t>Financing</a:t>
            </a:r>
          </a:p>
        </p:txBody>
      </p:sp>
      <p:sp>
        <p:nvSpPr>
          <p:cNvPr id="6" name="TextBox 5">
            <a:extLst>
              <a:ext uri="{FF2B5EF4-FFF2-40B4-BE49-F238E27FC236}">
                <a16:creationId xmlns:a16="http://schemas.microsoft.com/office/drawing/2014/main" id="{58EE0026-A7BB-4C4B-8246-454F2AE4FC29}"/>
              </a:ext>
            </a:extLst>
          </p:cNvPr>
          <p:cNvSpPr txBox="1"/>
          <p:nvPr/>
        </p:nvSpPr>
        <p:spPr>
          <a:xfrm>
            <a:off x="20179389" y="8003534"/>
            <a:ext cx="2854779" cy="830997"/>
          </a:xfrm>
          <a:prstGeom prst="rect">
            <a:avLst/>
          </a:prstGeom>
          <a:noFill/>
        </p:spPr>
        <p:txBody>
          <a:bodyPr wrap="square" rtlCol="0">
            <a:spAutoFit/>
          </a:bodyPr>
          <a:lstStyle/>
          <a:p>
            <a:r>
              <a:rPr lang="en-US" sz="4800" dirty="0">
                <a:solidFill>
                  <a:schemeClr val="bg1"/>
                </a:solidFill>
              </a:rPr>
              <a:t>Investing</a:t>
            </a:r>
          </a:p>
        </p:txBody>
      </p:sp>
      <p:sp>
        <p:nvSpPr>
          <p:cNvPr id="7" name="TextBox 6">
            <a:extLst>
              <a:ext uri="{FF2B5EF4-FFF2-40B4-BE49-F238E27FC236}">
                <a16:creationId xmlns:a16="http://schemas.microsoft.com/office/drawing/2014/main" id="{4310D9AF-24B2-467B-8C71-B88CEACC5D0B}"/>
              </a:ext>
            </a:extLst>
          </p:cNvPr>
          <p:cNvSpPr txBox="1"/>
          <p:nvPr/>
        </p:nvSpPr>
        <p:spPr>
          <a:xfrm>
            <a:off x="20179388" y="9929160"/>
            <a:ext cx="2854779" cy="830997"/>
          </a:xfrm>
          <a:prstGeom prst="rect">
            <a:avLst/>
          </a:prstGeom>
          <a:noFill/>
        </p:spPr>
        <p:txBody>
          <a:bodyPr wrap="square" rtlCol="0">
            <a:spAutoFit/>
          </a:bodyPr>
          <a:lstStyle/>
          <a:p>
            <a:r>
              <a:rPr lang="en-US" sz="4800" dirty="0">
                <a:solidFill>
                  <a:schemeClr val="bg1"/>
                </a:solidFill>
              </a:rPr>
              <a:t>Operating</a:t>
            </a:r>
          </a:p>
        </p:txBody>
      </p:sp>
      <p:sp>
        <p:nvSpPr>
          <p:cNvPr id="8" name="TextBox 7">
            <a:extLst>
              <a:ext uri="{FF2B5EF4-FFF2-40B4-BE49-F238E27FC236}">
                <a16:creationId xmlns:a16="http://schemas.microsoft.com/office/drawing/2014/main" id="{0F583E6E-B217-45F5-81A7-2DBC4AD68FD3}"/>
              </a:ext>
            </a:extLst>
          </p:cNvPr>
          <p:cNvSpPr txBox="1"/>
          <p:nvPr/>
        </p:nvSpPr>
        <p:spPr>
          <a:xfrm>
            <a:off x="20179387" y="11045538"/>
            <a:ext cx="2854779" cy="830997"/>
          </a:xfrm>
          <a:prstGeom prst="rect">
            <a:avLst/>
          </a:prstGeom>
          <a:noFill/>
        </p:spPr>
        <p:txBody>
          <a:bodyPr wrap="square" rtlCol="0">
            <a:spAutoFit/>
          </a:bodyPr>
          <a:lstStyle/>
          <a:p>
            <a:r>
              <a:rPr lang="en-US" sz="4800" dirty="0">
                <a:solidFill>
                  <a:schemeClr val="bg1"/>
                </a:solidFill>
              </a:rPr>
              <a:t>Operating</a:t>
            </a:r>
          </a:p>
        </p:txBody>
      </p:sp>
      <p:sp>
        <p:nvSpPr>
          <p:cNvPr id="9" name="Footer Placeholder 8">
            <a:extLst>
              <a:ext uri="{FF2B5EF4-FFF2-40B4-BE49-F238E27FC236}">
                <a16:creationId xmlns:a16="http://schemas.microsoft.com/office/drawing/2014/main" id="{BEBFD2D8-A880-4DCB-BD5B-54FB104DCCA0}"/>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0" name="Slide Number Placeholder 9">
            <a:extLst>
              <a:ext uri="{FF2B5EF4-FFF2-40B4-BE49-F238E27FC236}">
                <a16:creationId xmlns:a16="http://schemas.microsoft.com/office/drawing/2014/main" id="{10D39E4E-C0EB-4AC8-A939-EFA7C14ADEC7}"/>
              </a:ext>
            </a:extLst>
          </p:cNvPr>
          <p:cNvSpPr>
            <a:spLocks noGrp="1"/>
          </p:cNvSpPr>
          <p:nvPr>
            <p:ph type="sldNum" sz="quarter" idx="12"/>
          </p:nvPr>
        </p:nvSpPr>
        <p:spPr/>
        <p:txBody>
          <a:bodyPr/>
          <a:lstStyle/>
          <a:p>
            <a:fld id="{EBE3AD81-3AD4-9C46-856E-C08CF1183C60}" type="slidenum">
              <a:rPr lang="en-US" smtClean="0"/>
              <a:pPr/>
              <a:t>13</a:t>
            </a:fld>
            <a:endParaRPr lang="en-US" dirty="0"/>
          </a:p>
        </p:txBody>
      </p:sp>
    </p:spTree>
    <p:extLst>
      <p:ext uri="{BB962C8B-B14F-4D97-AF65-F5344CB8AC3E}">
        <p14:creationId xmlns:p14="http://schemas.microsoft.com/office/powerpoint/2010/main" val="338112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A133-1CF4-486B-98CF-EFBDF543F343}"/>
              </a:ext>
            </a:extLst>
          </p:cNvPr>
          <p:cNvSpPr>
            <a:spLocks noGrp="1"/>
          </p:cNvSpPr>
          <p:nvPr>
            <p:ph type="title"/>
          </p:nvPr>
        </p:nvSpPr>
        <p:spPr/>
        <p:txBody>
          <a:bodyPr/>
          <a:lstStyle/>
          <a:p>
            <a:r>
              <a:rPr lang="en-US" dirty="0"/>
              <a:t>Preparing the Statement of Cash Flows</a:t>
            </a:r>
          </a:p>
        </p:txBody>
      </p:sp>
      <p:sp>
        <p:nvSpPr>
          <p:cNvPr id="3" name="Content Placeholder 2">
            <a:extLst>
              <a:ext uri="{FF2B5EF4-FFF2-40B4-BE49-F238E27FC236}">
                <a16:creationId xmlns:a16="http://schemas.microsoft.com/office/drawing/2014/main" id="{7A41DBFB-1DB9-4B1F-A085-3A82A713ACBA}"/>
              </a:ext>
            </a:extLst>
          </p:cNvPr>
          <p:cNvSpPr>
            <a:spLocks noGrp="1"/>
          </p:cNvSpPr>
          <p:nvPr>
            <p:ph sz="quarter" idx="13"/>
          </p:nvPr>
        </p:nvSpPr>
        <p:spPr/>
        <p:txBody>
          <a:bodyPr/>
          <a:lstStyle/>
          <a:p>
            <a:r>
              <a:rPr lang="en-US" altLang="zh-CN" dirty="0"/>
              <a:t>Adjusted trial balance do not directly provide the cash inflows and cash outflows we report in the statement of cash flows</a:t>
            </a:r>
            <a:endParaRPr lang="zh-CN" altLang="en-US" dirty="0"/>
          </a:p>
          <a:p>
            <a:endParaRPr lang="en-US" dirty="0"/>
          </a:p>
        </p:txBody>
      </p:sp>
      <p:pic>
        <p:nvPicPr>
          <p:cNvPr id="7" name="Picture 6">
            <a:extLst>
              <a:ext uri="{FF2B5EF4-FFF2-40B4-BE49-F238E27FC236}">
                <a16:creationId xmlns:a16="http://schemas.microsoft.com/office/drawing/2014/main" id="{AA3C1313-1B6C-4138-9770-0C6123AA7386}"/>
              </a:ext>
            </a:extLst>
          </p:cNvPr>
          <p:cNvPicPr>
            <a:picLocks noChangeAspect="1"/>
          </p:cNvPicPr>
          <p:nvPr/>
        </p:nvPicPr>
        <p:blipFill rotWithShape="1">
          <a:blip r:embed="rId3"/>
          <a:srcRect t="2834" r="59891" b="7247"/>
          <a:stretch/>
        </p:blipFill>
        <p:spPr>
          <a:xfrm>
            <a:off x="5367563" y="4087004"/>
            <a:ext cx="5561693" cy="8492407"/>
          </a:xfrm>
          <a:prstGeom prst="rect">
            <a:avLst/>
          </a:prstGeom>
        </p:spPr>
      </p:pic>
      <p:sp>
        <p:nvSpPr>
          <p:cNvPr id="5" name="Rounded Rectangle 9">
            <a:extLst>
              <a:ext uri="{FF2B5EF4-FFF2-40B4-BE49-F238E27FC236}">
                <a16:creationId xmlns:a16="http://schemas.microsoft.com/office/drawing/2014/main" id="{7D5FB6E3-CBC8-4E4C-B013-C84EB05C8C86}"/>
              </a:ext>
            </a:extLst>
          </p:cNvPr>
          <p:cNvSpPr/>
          <p:nvPr/>
        </p:nvSpPr>
        <p:spPr>
          <a:xfrm>
            <a:off x="5629049" y="5705191"/>
            <a:ext cx="5300207" cy="3525895"/>
          </a:xfrm>
          <a:prstGeom prst="roundRect">
            <a:avLst>
              <a:gd name="adj" fmla="val 2715"/>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ounded Rectangle 9">
            <a:extLst>
              <a:ext uri="{FF2B5EF4-FFF2-40B4-BE49-F238E27FC236}">
                <a16:creationId xmlns:a16="http://schemas.microsoft.com/office/drawing/2014/main" id="{C3A518B2-67AA-4D96-BA5D-1BEA62044287}"/>
              </a:ext>
            </a:extLst>
          </p:cNvPr>
          <p:cNvSpPr/>
          <p:nvPr/>
        </p:nvSpPr>
        <p:spPr>
          <a:xfrm>
            <a:off x="5629049" y="9955082"/>
            <a:ext cx="5300207" cy="2091775"/>
          </a:xfrm>
          <a:prstGeom prst="roundRect">
            <a:avLst>
              <a:gd name="adj" fmla="val 2715"/>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3F41CD24-561B-4CA1-8C63-C2C8F959262A}"/>
              </a:ext>
            </a:extLst>
          </p:cNvPr>
          <p:cNvSpPr txBox="1"/>
          <p:nvPr/>
        </p:nvSpPr>
        <p:spPr>
          <a:xfrm>
            <a:off x="990600" y="6746750"/>
            <a:ext cx="3439517" cy="1200329"/>
          </a:xfrm>
          <a:prstGeom prst="rect">
            <a:avLst/>
          </a:prstGeom>
          <a:noFill/>
        </p:spPr>
        <p:txBody>
          <a:bodyPr wrap="square">
            <a:spAutoFit/>
          </a:bodyPr>
          <a:lstStyle/>
          <a:p>
            <a:pPr algn="r"/>
            <a:r>
              <a:rPr lang="en-US" dirty="0">
                <a:solidFill>
                  <a:schemeClr val="accent1"/>
                </a:solidFill>
              </a:rPr>
              <a:t>Statement of Financial Position</a:t>
            </a:r>
          </a:p>
        </p:txBody>
      </p:sp>
      <p:sp>
        <p:nvSpPr>
          <p:cNvPr id="11" name="TextBox 10">
            <a:extLst>
              <a:ext uri="{FF2B5EF4-FFF2-40B4-BE49-F238E27FC236}">
                <a16:creationId xmlns:a16="http://schemas.microsoft.com/office/drawing/2014/main" id="{2CA279E6-AD7F-480B-88ED-8DB34FD5E6F8}"/>
              </a:ext>
            </a:extLst>
          </p:cNvPr>
          <p:cNvSpPr txBox="1"/>
          <p:nvPr/>
        </p:nvSpPr>
        <p:spPr>
          <a:xfrm>
            <a:off x="990600" y="10400804"/>
            <a:ext cx="3439517" cy="1200329"/>
          </a:xfrm>
          <a:prstGeom prst="rect">
            <a:avLst/>
          </a:prstGeom>
          <a:noFill/>
        </p:spPr>
        <p:txBody>
          <a:bodyPr wrap="square">
            <a:spAutoFit/>
          </a:bodyPr>
          <a:lstStyle/>
          <a:p>
            <a:pPr algn="r"/>
            <a:r>
              <a:rPr lang="en-US" altLang="zh-CN" dirty="0">
                <a:solidFill>
                  <a:schemeClr val="accent1"/>
                </a:solidFill>
              </a:rPr>
              <a:t>Income Statement</a:t>
            </a:r>
            <a:endParaRPr lang="en-US" dirty="0">
              <a:solidFill>
                <a:schemeClr val="accent1"/>
              </a:solidFill>
            </a:endParaRPr>
          </a:p>
        </p:txBody>
      </p:sp>
      <p:sp>
        <p:nvSpPr>
          <p:cNvPr id="12" name="Arrow: Down 11">
            <a:extLst>
              <a:ext uri="{FF2B5EF4-FFF2-40B4-BE49-F238E27FC236}">
                <a16:creationId xmlns:a16="http://schemas.microsoft.com/office/drawing/2014/main" id="{5E4C940B-C8DD-4411-9786-692722D85D95}"/>
              </a:ext>
            </a:extLst>
          </p:cNvPr>
          <p:cNvSpPr/>
          <p:nvPr/>
        </p:nvSpPr>
        <p:spPr>
          <a:xfrm rot="5400000">
            <a:off x="4423584" y="6951399"/>
            <a:ext cx="1070797" cy="791029"/>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5454399-B89C-4B25-B716-69CCC62D32F3}"/>
              </a:ext>
            </a:extLst>
          </p:cNvPr>
          <p:cNvSpPr/>
          <p:nvPr/>
        </p:nvSpPr>
        <p:spPr>
          <a:xfrm rot="5400000">
            <a:off x="4423584" y="10605453"/>
            <a:ext cx="1070797" cy="791029"/>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4">
            <a:extLst>
              <a:ext uri="{FF2B5EF4-FFF2-40B4-BE49-F238E27FC236}">
                <a16:creationId xmlns:a16="http://schemas.microsoft.com/office/drawing/2014/main" id="{9B1A7AF8-E268-47ED-8FBD-C89301ACC083}"/>
              </a:ext>
            </a:extLst>
          </p:cNvPr>
          <p:cNvSpPr txBox="1">
            <a:spLocks/>
          </p:cNvSpPr>
          <p:nvPr/>
        </p:nvSpPr>
        <p:spPr>
          <a:xfrm>
            <a:off x="12188825" y="4267197"/>
            <a:ext cx="10932431" cy="8312214"/>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altLang="zh-CN" dirty="0"/>
              <a:t>Therefore, to prepare the statement of cash flows, we can use the following information sources:</a:t>
            </a:r>
          </a:p>
          <a:p>
            <a:pPr marL="1828586" lvl="1" indent="-914400">
              <a:buFont typeface="+mj-lt"/>
              <a:buAutoNum type="arabicPeriod"/>
            </a:pPr>
            <a:r>
              <a:rPr lang="en-US" altLang="zh-CN" dirty="0">
                <a:solidFill>
                  <a:srgbClr val="0070C0"/>
                </a:solidFill>
              </a:rPr>
              <a:t>Income statement</a:t>
            </a:r>
          </a:p>
          <a:p>
            <a:pPr marL="1828586" lvl="1" indent="-914400">
              <a:buFont typeface="+mj-lt"/>
              <a:buAutoNum type="arabicPeriod"/>
            </a:pPr>
            <a:r>
              <a:rPr lang="en-US" altLang="zh-CN" dirty="0">
                <a:solidFill>
                  <a:srgbClr val="00B050"/>
                </a:solidFill>
              </a:rPr>
              <a:t>Statement of financial position (two years)</a:t>
            </a:r>
          </a:p>
          <a:p>
            <a:pPr marL="1828586" lvl="1" indent="-914400">
              <a:buFont typeface="+mj-lt"/>
              <a:buAutoNum type="arabicPeriod"/>
            </a:pPr>
            <a:r>
              <a:rPr lang="en-US" altLang="zh-CN" dirty="0">
                <a:solidFill>
                  <a:schemeClr val="accent1"/>
                </a:solidFill>
              </a:rPr>
              <a:t>Additional information from detailed accounting records</a:t>
            </a:r>
          </a:p>
          <a:p>
            <a:pPr marL="914186" lvl="1" indent="0">
              <a:buNone/>
            </a:pPr>
            <a:endParaRPr lang="en-US" altLang="zh-CN" sz="1600" dirty="0"/>
          </a:p>
          <a:p>
            <a:pPr marL="914186" lvl="1" indent="0">
              <a:buNone/>
            </a:pPr>
            <a:r>
              <a:rPr lang="en-US" altLang="zh-CN" dirty="0"/>
              <a:t>(more details in the next slide)</a:t>
            </a:r>
          </a:p>
          <a:p>
            <a:pPr marL="1828586" lvl="1" indent="-914400">
              <a:buFont typeface="+mj-lt"/>
              <a:buAutoNum type="arabicPeriod"/>
            </a:pPr>
            <a:endParaRPr lang="zh-CN" altLang="en-US" dirty="0"/>
          </a:p>
        </p:txBody>
      </p:sp>
      <p:sp>
        <p:nvSpPr>
          <p:cNvPr id="15" name="TextBox 14">
            <a:extLst>
              <a:ext uri="{FF2B5EF4-FFF2-40B4-BE49-F238E27FC236}">
                <a16:creationId xmlns:a16="http://schemas.microsoft.com/office/drawing/2014/main" id="{056DAF06-1C5B-483E-98D9-81D3EF918406}"/>
              </a:ext>
            </a:extLst>
          </p:cNvPr>
          <p:cNvSpPr txBox="1"/>
          <p:nvPr/>
        </p:nvSpPr>
        <p:spPr>
          <a:xfrm>
            <a:off x="1519465" y="4504862"/>
            <a:ext cx="3439517" cy="1200329"/>
          </a:xfrm>
          <a:prstGeom prst="rect">
            <a:avLst/>
          </a:prstGeom>
          <a:noFill/>
        </p:spPr>
        <p:txBody>
          <a:bodyPr wrap="square">
            <a:spAutoFit/>
          </a:bodyPr>
          <a:lstStyle/>
          <a:p>
            <a:pPr algn="r"/>
            <a:r>
              <a:rPr lang="en-US" dirty="0">
                <a:solidFill>
                  <a:schemeClr val="accent1"/>
                </a:solidFill>
              </a:rPr>
              <a:t>??? Statement of Cash Flows</a:t>
            </a:r>
          </a:p>
        </p:txBody>
      </p:sp>
      <p:sp>
        <p:nvSpPr>
          <p:cNvPr id="4" name="Footer Placeholder 3">
            <a:extLst>
              <a:ext uri="{FF2B5EF4-FFF2-40B4-BE49-F238E27FC236}">
                <a16:creationId xmlns:a16="http://schemas.microsoft.com/office/drawing/2014/main" id="{C2F196EE-C788-4A63-AF4B-E9D1BAAD76D7}"/>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99DA4A95-359A-4B23-B485-AA184BAD4B4D}"/>
              </a:ext>
            </a:extLst>
          </p:cNvPr>
          <p:cNvSpPr>
            <a:spLocks noGrp="1"/>
          </p:cNvSpPr>
          <p:nvPr>
            <p:ph type="sldNum" sz="quarter" idx="12"/>
          </p:nvPr>
        </p:nvSpPr>
        <p:spPr/>
        <p:txBody>
          <a:bodyPr/>
          <a:lstStyle/>
          <a:p>
            <a:fld id="{EBE3AD81-3AD4-9C46-856E-C08CF1183C60}" type="slidenum">
              <a:rPr lang="en-US" smtClean="0"/>
              <a:pPr/>
              <a:t>14</a:t>
            </a:fld>
            <a:endParaRPr lang="en-US" dirty="0"/>
          </a:p>
        </p:txBody>
      </p:sp>
    </p:spTree>
    <p:extLst>
      <p:ext uri="{BB962C8B-B14F-4D97-AF65-F5344CB8AC3E}">
        <p14:creationId xmlns:p14="http://schemas.microsoft.com/office/powerpoint/2010/main" val="174679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0953-C76D-40B2-A2B6-06AC6244EFB9}"/>
              </a:ext>
            </a:extLst>
          </p:cNvPr>
          <p:cNvSpPr>
            <a:spLocks noGrp="1"/>
          </p:cNvSpPr>
          <p:nvPr>
            <p:ph type="title"/>
          </p:nvPr>
        </p:nvSpPr>
        <p:spPr/>
        <p:txBody>
          <a:bodyPr>
            <a:noAutofit/>
          </a:bodyPr>
          <a:lstStyle/>
          <a:p>
            <a:r>
              <a:rPr lang="en-US" altLang="zh-CN" sz="6000" dirty="0"/>
              <a:t>Preparing Statement of Cash Flows – Information sources</a:t>
            </a:r>
            <a:endParaRPr lang="en-US" sz="6000" dirty="0"/>
          </a:p>
        </p:txBody>
      </p:sp>
      <p:sp>
        <p:nvSpPr>
          <p:cNvPr id="3" name="Content Placeholder 2">
            <a:extLst>
              <a:ext uri="{FF2B5EF4-FFF2-40B4-BE49-F238E27FC236}">
                <a16:creationId xmlns:a16="http://schemas.microsoft.com/office/drawing/2014/main" id="{283178EF-6E88-4E89-ACA4-F6C291412989}"/>
              </a:ext>
            </a:extLst>
          </p:cNvPr>
          <p:cNvSpPr>
            <a:spLocks noGrp="1"/>
          </p:cNvSpPr>
          <p:nvPr>
            <p:ph sz="quarter" idx="13"/>
          </p:nvPr>
        </p:nvSpPr>
        <p:spPr/>
        <p:txBody>
          <a:bodyPr/>
          <a:lstStyle/>
          <a:p>
            <a:endParaRPr lang="en-US" dirty="0"/>
          </a:p>
        </p:txBody>
      </p:sp>
      <p:sp>
        <p:nvSpPr>
          <p:cNvPr id="6" name="Rectangle 5">
            <a:extLst>
              <a:ext uri="{FF2B5EF4-FFF2-40B4-BE49-F238E27FC236}">
                <a16:creationId xmlns:a16="http://schemas.microsoft.com/office/drawing/2014/main" id="{C325E1D0-89E0-4B43-8CFF-59CCEF9A06CE}"/>
              </a:ext>
            </a:extLst>
          </p:cNvPr>
          <p:cNvSpPr/>
          <p:nvPr/>
        </p:nvSpPr>
        <p:spPr>
          <a:xfrm>
            <a:off x="9666513" y="3381829"/>
            <a:ext cx="6531429" cy="1393371"/>
          </a:xfrm>
          <a:prstGeom prst="rect">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70C0"/>
                </a:solidFill>
              </a:rPr>
              <a:t>Revenues</a:t>
            </a:r>
          </a:p>
          <a:p>
            <a:r>
              <a:rPr lang="en-US" altLang="zh-CN" b="1" dirty="0">
                <a:solidFill>
                  <a:srgbClr val="0070C0"/>
                </a:solidFill>
              </a:rPr>
              <a:t>Expenses</a:t>
            </a:r>
            <a:endParaRPr lang="en-US" b="1" dirty="0">
              <a:solidFill>
                <a:srgbClr val="0070C0"/>
              </a:solidFill>
            </a:endParaRPr>
          </a:p>
        </p:txBody>
      </p:sp>
      <p:sp>
        <p:nvSpPr>
          <p:cNvPr id="7" name="Rectangle 6">
            <a:extLst>
              <a:ext uri="{FF2B5EF4-FFF2-40B4-BE49-F238E27FC236}">
                <a16:creationId xmlns:a16="http://schemas.microsoft.com/office/drawing/2014/main" id="{3EA25446-5C39-4C3E-A2F9-7647F10B0338}"/>
              </a:ext>
            </a:extLst>
          </p:cNvPr>
          <p:cNvSpPr/>
          <p:nvPr/>
        </p:nvSpPr>
        <p:spPr>
          <a:xfrm>
            <a:off x="9666513" y="2575449"/>
            <a:ext cx="6531429" cy="806380"/>
          </a:xfrm>
          <a:prstGeom prst="rect">
            <a:avLst/>
          </a:prstGeom>
          <a:solidFill>
            <a:srgbClr val="0070C0"/>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Income Statement</a:t>
            </a:r>
          </a:p>
        </p:txBody>
      </p:sp>
      <p:sp>
        <p:nvSpPr>
          <p:cNvPr id="9" name="Rectangle 8">
            <a:extLst>
              <a:ext uri="{FF2B5EF4-FFF2-40B4-BE49-F238E27FC236}">
                <a16:creationId xmlns:a16="http://schemas.microsoft.com/office/drawing/2014/main" id="{65EB23A1-5A3B-413F-8BAB-08136CA06114}"/>
              </a:ext>
            </a:extLst>
          </p:cNvPr>
          <p:cNvSpPr/>
          <p:nvPr/>
        </p:nvSpPr>
        <p:spPr>
          <a:xfrm>
            <a:off x="9666513" y="5984770"/>
            <a:ext cx="6531429" cy="6149173"/>
          </a:xfrm>
          <a:prstGeom prst="rect">
            <a:avLst/>
          </a:prstGeom>
          <a:solidFill>
            <a:schemeClr val="bg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u="sng" dirty="0">
                <a:solidFill>
                  <a:schemeClr val="tx2"/>
                </a:solidFill>
              </a:rPr>
              <a:t>Assets</a:t>
            </a:r>
          </a:p>
          <a:p>
            <a:r>
              <a:rPr lang="en-US" b="1" dirty="0">
                <a:solidFill>
                  <a:srgbClr val="7030A0"/>
                </a:solidFill>
              </a:rPr>
              <a:t>Change in cash</a:t>
            </a:r>
          </a:p>
          <a:p>
            <a:r>
              <a:rPr lang="en-US" b="1" dirty="0">
                <a:solidFill>
                  <a:srgbClr val="0070C0"/>
                </a:solidFill>
              </a:rPr>
              <a:t>Changes in other current assets</a:t>
            </a:r>
          </a:p>
          <a:p>
            <a:r>
              <a:rPr lang="en-US" b="1" dirty="0">
                <a:solidFill>
                  <a:srgbClr val="C00000"/>
                </a:solidFill>
              </a:rPr>
              <a:t>Changes in non-current assets</a:t>
            </a:r>
          </a:p>
          <a:p>
            <a:pPr algn="ctr"/>
            <a:r>
              <a:rPr lang="en-US" b="1" u="sng" dirty="0">
                <a:solidFill>
                  <a:schemeClr val="tx2"/>
                </a:solidFill>
              </a:rPr>
              <a:t>Liabilities</a:t>
            </a:r>
          </a:p>
          <a:p>
            <a:r>
              <a:rPr lang="en-US" b="1" dirty="0">
                <a:solidFill>
                  <a:srgbClr val="0070C0"/>
                </a:solidFill>
              </a:rPr>
              <a:t>Changes in current liabilities</a:t>
            </a:r>
          </a:p>
          <a:p>
            <a:r>
              <a:rPr lang="en-US" b="1" dirty="0">
                <a:solidFill>
                  <a:srgbClr val="00B050"/>
                </a:solidFill>
              </a:rPr>
              <a:t>Changes in </a:t>
            </a:r>
            <a:r>
              <a:rPr lang="en-US" altLang="zh-CN" b="1" dirty="0">
                <a:solidFill>
                  <a:srgbClr val="00B050"/>
                </a:solidFill>
              </a:rPr>
              <a:t>non-current liabilities</a:t>
            </a:r>
          </a:p>
          <a:p>
            <a:pPr algn="ctr"/>
            <a:r>
              <a:rPr lang="en-US" b="1" u="sng" dirty="0">
                <a:solidFill>
                  <a:schemeClr val="tx2"/>
                </a:solidFill>
              </a:rPr>
              <a:t>Equity</a:t>
            </a:r>
          </a:p>
          <a:p>
            <a:r>
              <a:rPr lang="en-US" b="1" dirty="0">
                <a:solidFill>
                  <a:srgbClr val="00B050"/>
                </a:solidFill>
              </a:rPr>
              <a:t>Changes in share capital</a:t>
            </a:r>
          </a:p>
          <a:p>
            <a:r>
              <a:rPr lang="en-US" b="1" dirty="0">
                <a:solidFill>
                  <a:srgbClr val="00B050"/>
                </a:solidFill>
              </a:rPr>
              <a:t>Changes in retained earnings</a:t>
            </a:r>
          </a:p>
          <a:p>
            <a:r>
              <a:rPr lang="en-US" b="1" dirty="0">
                <a:solidFill>
                  <a:srgbClr val="00B050"/>
                </a:solidFill>
              </a:rPr>
              <a:t>(dividends paid)</a:t>
            </a:r>
          </a:p>
        </p:txBody>
      </p:sp>
      <p:sp>
        <p:nvSpPr>
          <p:cNvPr id="10" name="Rectangle 9">
            <a:extLst>
              <a:ext uri="{FF2B5EF4-FFF2-40B4-BE49-F238E27FC236}">
                <a16:creationId xmlns:a16="http://schemas.microsoft.com/office/drawing/2014/main" id="{E89A24A3-BEDC-4FF0-A3C1-9232FC94EBFB}"/>
              </a:ext>
            </a:extLst>
          </p:cNvPr>
          <p:cNvSpPr/>
          <p:nvPr/>
        </p:nvSpPr>
        <p:spPr>
          <a:xfrm>
            <a:off x="9666513" y="5178390"/>
            <a:ext cx="6531429" cy="806380"/>
          </a:xfrm>
          <a:prstGeom prst="rect">
            <a:avLst/>
          </a:prstGeom>
          <a:solidFill>
            <a:srgbClr val="00B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Statement of Financial </a:t>
            </a:r>
            <a:r>
              <a:rPr lang="en-US" altLang="zh-CN" b="1" dirty="0"/>
              <a:t>Position</a:t>
            </a:r>
            <a:endParaRPr lang="en-US" b="1" dirty="0"/>
          </a:p>
        </p:txBody>
      </p:sp>
      <p:sp>
        <p:nvSpPr>
          <p:cNvPr id="11" name="Rectangle 10">
            <a:extLst>
              <a:ext uri="{FF2B5EF4-FFF2-40B4-BE49-F238E27FC236}">
                <a16:creationId xmlns:a16="http://schemas.microsoft.com/office/drawing/2014/main" id="{0F955A9A-A8FD-4CA6-8A71-2C05084E8B3B}"/>
              </a:ext>
            </a:extLst>
          </p:cNvPr>
          <p:cNvSpPr/>
          <p:nvPr/>
        </p:nvSpPr>
        <p:spPr>
          <a:xfrm>
            <a:off x="17041585" y="4591399"/>
            <a:ext cx="6531429" cy="5975001"/>
          </a:xfrm>
          <a:prstGeom prst="rect">
            <a:avLst/>
          </a:prstGeom>
          <a:solidFill>
            <a:schemeClr val="bg1"/>
          </a:solidFill>
          <a:ln w="76200">
            <a:solidFill>
              <a:srgbClr val="E0A7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70C0"/>
                </a:solidFill>
              </a:rPr>
              <a:t>Operating Activities:</a:t>
            </a:r>
          </a:p>
          <a:p>
            <a:endParaRPr lang="en-US" b="1" dirty="0">
              <a:solidFill>
                <a:srgbClr val="0070C0"/>
              </a:solidFill>
            </a:endParaRPr>
          </a:p>
          <a:p>
            <a:endParaRPr lang="en-US" b="1" dirty="0">
              <a:solidFill>
                <a:srgbClr val="C00000"/>
              </a:solidFill>
            </a:endParaRPr>
          </a:p>
          <a:p>
            <a:r>
              <a:rPr lang="en-US" b="1" dirty="0">
                <a:solidFill>
                  <a:srgbClr val="C00000"/>
                </a:solidFill>
              </a:rPr>
              <a:t>Investing Activities:</a:t>
            </a:r>
          </a:p>
          <a:p>
            <a:endParaRPr lang="en-US" b="1" dirty="0">
              <a:solidFill>
                <a:srgbClr val="0070C0"/>
              </a:solidFill>
            </a:endParaRPr>
          </a:p>
          <a:p>
            <a:endParaRPr lang="en-US" b="1" dirty="0">
              <a:solidFill>
                <a:srgbClr val="0070C0"/>
              </a:solidFill>
            </a:endParaRPr>
          </a:p>
          <a:p>
            <a:r>
              <a:rPr lang="en-US" b="1" dirty="0">
                <a:solidFill>
                  <a:srgbClr val="00B050"/>
                </a:solidFill>
              </a:rPr>
              <a:t>Financing Activities:</a:t>
            </a:r>
          </a:p>
          <a:p>
            <a:endParaRPr lang="en-US" b="1" dirty="0">
              <a:solidFill>
                <a:srgbClr val="0070C0"/>
              </a:solidFill>
            </a:endParaRPr>
          </a:p>
          <a:p>
            <a:endParaRPr lang="en-US" b="1" dirty="0">
              <a:solidFill>
                <a:srgbClr val="0070C0"/>
              </a:solidFill>
            </a:endParaRPr>
          </a:p>
          <a:p>
            <a:r>
              <a:rPr lang="en-US" b="1" dirty="0">
                <a:solidFill>
                  <a:srgbClr val="7030A0"/>
                </a:solidFill>
              </a:rPr>
              <a:t>Net cash flows = Change in cash</a:t>
            </a:r>
          </a:p>
        </p:txBody>
      </p:sp>
      <p:sp>
        <p:nvSpPr>
          <p:cNvPr id="12" name="Rectangle 11">
            <a:extLst>
              <a:ext uri="{FF2B5EF4-FFF2-40B4-BE49-F238E27FC236}">
                <a16:creationId xmlns:a16="http://schemas.microsoft.com/office/drawing/2014/main" id="{DA9DBD64-4D73-4513-B1A1-E1BE41DDCA5A}"/>
              </a:ext>
            </a:extLst>
          </p:cNvPr>
          <p:cNvSpPr/>
          <p:nvPr/>
        </p:nvSpPr>
        <p:spPr>
          <a:xfrm>
            <a:off x="17041585" y="3785019"/>
            <a:ext cx="6531429" cy="806380"/>
          </a:xfrm>
          <a:prstGeom prst="rect">
            <a:avLst/>
          </a:prstGeom>
          <a:solidFill>
            <a:srgbClr val="E0A71A"/>
          </a:solidFill>
          <a:ln w="76200">
            <a:solidFill>
              <a:srgbClr val="E0A7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Statement of Cash Flows</a:t>
            </a:r>
          </a:p>
        </p:txBody>
      </p:sp>
      <p:cxnSp>
        <p:nvCxnSpPr>
          <p:cNvPr id="14" name="Straight Arrow Connector 13">
            <a:extLst>
              <a:ext uri="{FF2B5EF4-FFF2-40B4-BE49-F238E27FC236}">
                <a16:creationId xmlns:a16="http://schemas.microsoft.com/office/drawing/2014/main" id="{B54BBC3F-EC17-4350-97C4-C1F1B1046B70}"/>
              </a:ext>
            </a:extLst>
          </p:cNvPr>
          <p:cNvCxnSpPr>
            <a:cxnSpLocks/>
          </p:cNvCxnSpPr>
          <p:nvPr/>
        </p:nvCxnSpPr>
        <p:spPr>
          <a:xfrm>
            <a:off x="12188825" y="4102206"/>
            <a:ext cx="4891314" cy="96757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2F5BE5C2-F9AB-45CB-9B83-2BE8580E4D18}"/>
              </a:ext>
            </a:extLst>
          </p:cNvPr>
          <p:cNvSpPr/>
          <p:nvPr/>
        </p:nvSpPr>
        <p:spPr>
          <a:xfrm>
            <a:off x="11727543" y="3599543"/>
            <a:ext cx="217714" cy="991856"/>
          </a:xfrm>
          <a:prstGeom prst="rightBrace">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A5170BB-2B5B-44CA-8324-A2DDA83C72F8}"/>
              </a:ext>
            </a:extLst>
          </p:cNvPr>
          <p:cNvCxnSpPr>
            <a:cxnSpLocks/>
          </p:cNvCxnSpPr>
          <p:nvPr/>
        </p:nvCxnSpPr>
        <p:spPr>
          <a:xfrm flipV="1">
            <a:off x="15627123" y="5264393"/>
            <a:ext cx="1453016" cy="193978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82734F4-72A0-4785-8B4F-41069D00B5FB}"/>
              </a:ext>
            </a:extLst>
          </p:cNvPr>
          <p:cNvCxnSpPr>
            <a:cxnSpLocks/>
          </p:cNvCxnSpPr>
          <p:nvPr/>
        </p:nvCxnSpPr>
        <p:spPr>
          <a:xfrm flipV="1">
            <a:off x="15537599" y="6730520"/>
            <a:ext cx="1542540" cy="116525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240ADBD-9D8C-496A-9108-F74B42E67219}"/>
              </a:ext>
            </a:extLst>
          </p:cNvPr>
          <p:cNvCxnSpPr>
            <a:cxnSpLocks/>
          </p:cNvCxnSpPr>
          <p:nvPr/>
        </p:nvCxnSpPr>
        <p:spPr>
          <a:xfrm flipV="1">
            <a:off x="15181943" y="5432702"/>
            <a:ext cx="2164329" cy="346537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51D857-5654-4132-9623-CF12BC8D4287}"/>
              </a:ext>
            </a:extLst>
          </p:cNvPr>
          <p:cNvCxnSpPr>
            <a:cxnSpLocks/>
          </p:cNvCxnSpPr>
          <p:nvPr/>
        </p:nvCxnSpPr>
        <p:spPr>
          <a:xfrm flipV="1">
            <a:off x="16081829" y="8447840"/>
            <a:ext cx="1015999" cy="106990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381B6A2-C57B-41ED-88C3-A1F928929DEB}"/>
              </a:ext>
            </a:extLst>
          </p:cNvPr>
          <p:cNvCxnSpPr>
            <a:cxnSpLocks/>
          </p:cNvCxnSpPr>
          <p:nvPr/>
        </p:nvCxnSpPr>
        <p:spPr>
          <a:xfrm flipV="1">
            <a:off x="15956280" y="8702153"/>
            <a:ext cx="1389992" cy="257163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ight Brace 33">
            <a:extLst>
              <a:ext uri="{FF2B5EF4-FFF2-40B4-BE49-F238E27FC236}">
                <a16:creationId xmlns:a16="http://schemas.microsoft.com/office/drawing/2014/main" id="{72718ACA-F761-41F5-908A-E5E46254C46E}"/>
              </a:ext>
            </a:extLst>
          </p:cNvPr>
          <p:cNvSpPr/>
          <p:nvPr/>
        </p:nvSpPr>
        <p:spPr>
          <a:xfrm>
            <a:off x="15463060" y="10555584"/>
            <a:ext cx="217714" cy="1438296"/>
          </a:xfrm>
          <a:prstGeom prst="rightBrace">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ounded Rectangle 6">
            <a:extLst>
              <a:ext uri="{FF2B5EF4-FFF2-40B4-BE49-F238E27FC236}">
                <a16:creationId xmlns:a16="http://schemas.microsoft.com/office/drawing/2014/main" id="{BB027BDC-DB0A-4256-98F3-B7ED74A714EA}"/>
              </a:ext>
            </a:extLst>
          </p:cNvPr>
          <p:cNvSpPr/>
          <p:nvPr/>
        </p:nvSpPr>
        <p:spPr>
          <a:xfrm>
            <a:off x="1164993" y="9336262"/>
            <a:ext cx="7743930" cy="2763778"/>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altLang="zh-CN" sz="4000" dirty="0">
                <a:solidFill>
                  <a:schemeClr val="tx2"/>
                </a:solidFill>
              </a:rPr>
              <a:t>    Additional information from the accounting records is sometimes needed to determine specific cash inflows or outflows for the period</a:t>
            </a:r>
            <a:endParaRPr lang="zh-CN" altLang="en-US" sz="4000" dirty="0">
              <a:solidFill>
                <a:schemeClr val="tx2"/>
              </a:solidFill>
            </a:endParaRPr>
          </a:p>
        </p:txBody>
      </p:sp>
      <p:sp>
        <p:nvSpPr>
          <p:cNvPr id="37" name="Rectangle 36">
            <a:extLst>
              <a:ext uri="{FF2B5EF4-FFF2-40B4-BE49-F238E27FC236}">
                <a16:creationId xmlns:a16="http://schemas.microsoft.com/office/drawing/2014/main" id="{A3C6F086-3BB2-484E-A86D-F0D4F7CD3F47}"/>
              </a:ext>
            </a:extLst>
          </p:cNvPr>
          <p:cNvSpPr/>
          <p:nvPr/>
        </p:nvSpPr>
        <p:spPr>
          <a:xfrm>
            <a:off x="1103974" y="8904315"/>
            <a:ext cx="704039" cy="1323439"/>
          </a:xfrm>
          <a:prstGeom prst="rect">
            <a:avLst/>
          </a:prstGeom>
          <a:solidFill>
            <a:schemeClr val="bg1"/>
          </a:solidFill>
        </p:spPr>
        <p:txBody>
          <a:bodyPr wrap="none" lIns="91440" tIns="45720" rIns="91440" bIns="45720">
            <a:spAutoFit/>
          </a:bodyPr>
          <a:lstStyle/>
          <a:p>
            <a:pPr algn="ctr"/>
            <a:r>
              <a:rPr lang="en-US" altLang="zh-CN" sz="8000" b="1" dirty="0">
                <a:ln w="9525">
                  <a:solidFill>
                    <a:schemeClr val="bg1"/>
                  </a:solidFill>
                  <a:prstDash val="solid"/>
                </a:ln>
                <a:solidFill>
                  <a:schemeClr val="accent2"/>
                </a:solidFill>
                <a:effectLst>
                  <a:outerShdw blurRad="12700" dist="38100" dir="2700000" algn="tl" rotWithShape="0">
                    <a:schemeClr val="bg1">
                      <a:lumMod val="50000"/>
                    </a:schemeClr>
                  </a:outerShdw>
                </a:effectLst>
              </a:rPr>
              <a:t>3</a:t>
            </a:r>
          </a:p>
        </p:txBody>
      </p:sp>
      <p:sp>
        <p:nvSpPr>
          <p:cNvPr id="38" name="Rounded Rectangular Callout 10">
            <a:extLst>
              <a:ext uri="{FF2B5EF4-FFF2-40B4-BE49-F238E27FC236}">
                <a16:creationId xmlns:a16="http://schemas.microsoft.com/office/drawing/2014/main" id="{C52E650A-75E7-48DD-B61E-AF567412D7CC}"/>
              </a:ext>
            </a:extLst>
          </p:cNvPr>
          <p:cNvSpPr/>
          <p:nvPr/>
        </p:nvSpPr>
        <p:spPr>
          <a:xfrm>
            <a:off x="1164993" y="4940466"/>
            <a:ext cx="7743930" cy="3985766"/>
          </a:xfrm>
          <a:prstGeom prst="wedgeRoundRectCallout">
            <a:avLst>
              <a:gd name="adj1" fmla="val 59431"/>
              <a:gd name="adj2" fmla="val -32116"/>
              <a:gd name="adj3" fmla="val 16667"/>
            </a:avLst>
          </a:prstGeom>
          <a:solidFill>
            <a:schemeClr val="bg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solidFill>
                  <a:schemeClr val="tx2"/>
                </a:solidFill>
              </a:rPr>
              <a:t>   Changes in assets, liabilities, and stockholders’ equity from the end of the last period to the end of this period help to identify cash flows from operating, investing, and financing activities</a:t>
            </a:r>
          </a:p>
        </p:txBody>
      </p:sp>
      <p:sp>
        <p:nvSpPr>
          <p:cNvPr id="39" name="Rectangle 38">
            <a:extLst>
              <a:ext uri="{FF2B5EF4-FFF2-40B4-BE49-F238E27FC236}">
                <a16:creationId xmlns:a16="http://schemas.microsoft.com/office/drawing/2014/main" id="{7D22136A-D633-427A-920F-0276AB45C899}"/>
              </a:ext>
            </a:extLst>
          </p:cNvPr>
          <p:cNvSpPr/>
          <p:nvPr/>
        </p:nvSpPr>
        <p:spPr>
          <a:xfrm>
            <a:off x="1103974" y="4511325"/>
            <a:ext cx="704039" cy="1323439"/>
          </a:xfrm>
          <a:prstGeom prst="rect">
            <a:avLst/>
          </a:prstGeom>
          <a:solidFill>
            <a:schemeClr val="bg1"/>
          </a:solidFill>
        </p:spPr>
        <p:txBody>
          <a:bodyPr wrap="none" lIns="91440" tIns="45720" rIns="91440" bIns="45720">
            <a:spAutoFit/>
          </a:bodyPr>
          <a:lstStyle/>
          <a:p>
            <a:pPr algn="ctr"/>
            <a:r>
              <a:rPr lang="en-US" altLang="zh-CN" sz="8000" b="1" dirty="0">
                <a:ln w="9525">
                  <a:solidFill>
                    <a:schemeClr val="bg1"/>
                  </a:solidFill>
                  <a:prstDash val="solid"/>
                </a:ln>
                <a:solidFill>
                  <a:srgbClr val="00B050"/>
                </a:solidFill>
                <a:effectLst>
                  <a:outerShdw blurRad="12700" dist="38100" dir="2700000" algn="tl" rotWithShape="0">
                    <a:schemeClr val="bg1">
                      <a:lumMod val="50000"/>
                    </a:schemeClr>
                  </a:outerShdw>
                </a:effectLst>
              </a:rPr>
              <a:t>2</a:t>
            </a:r>
          </a:p>
        </p:txBody>
      </p:sp>
      <p:sp>
        <p:nvSpPr>
          <p:cNvPr id="40" name="Rounded Rectangular Callout 9">
            <a:extLst>
              <a:ext uri="{FF2B5EF4-FFF2-40B4-BE49-F238E27FC236}">
                <a16:creationId xmlns:a16="http://schemas.microsoft.com/office/drawing/2014/main" id="{254CAE33-B47C-459B-8797-231A4E694F8F}"/>
              </a:ext>
            </a:extLst>
          </p:cNvPr>
          <p:cNvSpPr/>
          <p:nvPr/>
        </p:nvSpPr>
        <p:spPr>
          <a:xfrm>
            <a:off x="1164994" y="2330379"/>
            <a:ext cx="7743928" cy="2200057"/>
          </a:xfrm>
          <a:prstGeom prst="wedgeRoundRectCallout">
            <a:avLst>
              <a:gd name="adj1" fmla="val 58802"/>
              <a:gd name="adj2" fmla="val -23581"/>
              <a:gd name="adj3" fmla="val 16667"/>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solidFill>
                  <a:schemeClr val="tx2"/>
                </a:solidFill>
              </a:rPr>
              <a:t>    Revenues and expenses provide information in determining cash flows from operating activities</a:t>
            </a:r>
          </a:p>
        </p:txBody>
      </p:sp>
      <p:sp>
        <p:nvSpPr>
          <p:cNvPr id="41" name="Rectangle 40">
            <a:extLst>
              <a:ext uri="{FF2B5EF4-FFF2-40B4-BE49-F238E27FC236}">
                <a16:creationId xmlns:a16="http://schemas.microsoft.com/office/drawing/2014/main" id="{C1E1269E-3981-4667-8A60-9CCA68AFA7C0}"/>
              </a:ext>
            </a:extLst>
          </p:cNvPr>
          <p:cNvSpPr/>
          <p:nvPr/>
        </p:nvSpPr>
        <p:spPr>
          <a:xfrm>
            <a:off x="1103974" y="1925242"/>
            <a:ext cx="704039" cy="1323439"/>
          </a:xfrm>
          <a:prstGeom prst="rect">
            <a:avLst/>
          </a:prstGeom>
          <a:solidFill>
            <a:schemeClr val="bg1"/>
          </a:solidFill>
        </p:spPr>
        <p:txBody>
          <a:bodyPr wrap="none" lIns="91440" tIns="45720" rIns="91440" bIns="45720">
            <a:spAutoFit/>
          </a:bodyPr>
          <a:lstStyle/>
          <a:p>
            <a:pPr algn="ctr"/>
            <a:r>
              <a:rPr lang="en-US" altLang="zh-CN" sz="8000" b="1" dirty="0">
                <a:ln w="9525">
                  <a:solidFill>
                    <a:schemeClr val="bg1"/>
                  </a:solidFill>
                  <a:prstDash val="solid"/>
                </a:ln>
                <a:solidFill>
                  <a:srgbClr val="0070C0"/>
                </a:solidFill>
                <a:effectLst>
                  <a:outerShdw blurRad="12700" dist="38100" dir="2700000" algn="tl" rotWithShape="0">
                    <a:schemeClr val="bg1">
                      <a:lumMod val="50000"/>
                    </a:schemeClr>
                  </a:outerShdw>
                </a:effectLst>
              </a:rPr>
              <a:t>1</a:t>
            </a:r>
          </a:p>
        </p:txBody>
      </p:sp>
      <p:sp>
        <p:nvSpPr>
          <p:cNvPr id="4" name="Footer Placeholder 3">
            <a:extLst>
              <a:ext uri="{FF2B5EF4-FFF2-40B4-BE49-F238E27FC236}">
                <a16:creationId xmlns:a16="http://schemas.microsoft.com/office/drawing/2014/main" id="{712819E2-B723-4C2D-B138-55C689755C5C}"/>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EB7F99EA-E51F-465F-93F7-2225201C857A}"/>
              </a:ext>
            </a:extLst>
          </p:cNvPr>
          <p:cNvSpPr>
            <a:spLocks noGrp="1"/>
          </p:cNvSpPr>
          <p:nvPr>
            <p:ph type="sldNum" sz="quarter" idx="12"/>
          </p:nvPr>
        </p:nvSpPr>
        <p:spPr/>
        <p:txBody>
          <a:bodyPr/>
          <a:lstStyle/>
          <a:p>
            <a:fld id="{EBE3AD81-3AD4-9C46-856E-C08CF1183C60}" type="slidenum">
              <a:rPr lang="en-US" smtClean="0"/>
              <a:pPr/>
              <a:t>15</a:t>
            </a:fld>
            <a:endParaRPr lang="en-US" dirty="0"/>
          </a:p>
        </p:txBody>
      </p:sp>
    </p:spTree>
    <p:extLst>
      <p:ext uri="{BB962C8B-B14F-4D97-AF65-F5344CB8AC3E}">
        <p14:creationId xmlns:p14="http://schemas.microsoft.com/office/powerpoint/2010/main" val="411194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3554-13E9-4A86-A0E6-2B8F311DFCB3}"/>
              </a:ext>
            </a:extLst>
          </p:cNvPr>
          <p:cNvSpPr>
            <a:spLocks noGrp="1"/>
          </p:cNvSpPr>
          <p:nvPr>
            <p:ph type="title"/>
          </p:nvPr>
        </p:nvSpPr>
        <p:spPr/>
        <p:txBody>
          <a:bodyPr/>
          <a:lstStyle/>
          <a:p>
            <a:r>
              <a:rPr lang="en-US" altLang="zh-CN" dirty="0"/>
              <a:t>Preparing Statement of Cash Flows – Two methods</a:t>
            </a:r>
            <a:endParaRPr lang="en-US" dirty="0"/>
          </a:p>
        </p:txBody>
      </p:sp>
      <p:sp>
        <p:nvSpPr>
          <p:cNvPr id="3" name="Content Placeholder 2">
            <a:extLst>
              <a:ext uri="{FF2B5EF4-FFF2-40B4-BE49-F238E27FC236}">
                <a16:creationId xmlns:a16="http://schemas.microsoft.com/office/drawing/2014/main" id="{FD5DC356-65AB-4DF8-AC3A-E6A69019DF52}"/>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D767A411-B541-41B1-ACA6-D7D05EFDDD1F}"/>
              </a:ext>
            </a:extLst>
          </p:cNvPr>
          <p:cNvPicPr>
            <a:picLocks noChangeAspect="1"/>
          </p:cNvPicPr>
          <p:nvPr/>
        </p:nvPicPr>
        <p:blipFill>
          <a:blip r:embed="rId3"/>
          <a:stretch>
            <a:fillRect/>
          </a:stretch>
        </p:blipFill>
        <p:spPr>
          <a:xfrm>
            <a:off x="990600" y="2330379"/>
            <a:ext cx="14848253" cy="10033073"/>
          </a:xfrm>
          <a:prstGeom prst="rect">
            <a:avLst/>
          </a:prstGeom>
        </p:spPr>
      </p:pic>
      <p:sp>
        <p:nvSpPr>
          <p:cNvPr id="6" name="Rounded Rectangle 9">
            <a:extLst>
              <a:ext uri="{FF2B5EF4-FFF2-40B4-BE49-F238E27FC236}">
                <a16:creationId xmlns:a16="http://schemas.microsoft.com/office/drawing/2014/main" id="{01F3D412-4475-477A-B201-C6ADAF74660E}"/>
              </a:ext>
            </a:extLst>
          </p:cNvPr>
          <p:cNvSpPr/>
          <p:nvPr/>
        </p:nvSpPr>
        <p:spPr>
          <a:xfrm>
            <a:off x="1855108" y="4524830"/>
            <a:ext cx="14139635" cy="1455056"/>
          </a:xfrm>
          <a:prstGeom prst="roundRect">
            <a:avLst>
              <a:gd name="adj" fmla="val 2715"/>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Left Brace 9">
            <a:extLst>
              <a:ext uri="{FF2B5EF4-FFF2-40B4-BE49-F238E27FC236}">
                <a16:creationId xmlns:a16="http://schemas.microsoft.com/office/drawing/2014/main" id="{722D4853-F840-4169-BB20-1116587BA246}"/>
              </a:ext>
            </a:extLst>
          </p:cNvPr>
          <p:cNvSpPr/>
          <p:nvPr/>
        </p:nvSpPr>
        <p:spPr>
          <a:xfrm>
            <a:off x="16488823" y="2264228"/>
            <a:ext cx="550948" cy="6052458"/>
          </a:xfrm>
          <a:prstGeom prst="leftBrace">
            <a:avLst>
              <a:gd name="adj1" fmla="val 34626"/>
              <a:gd name="adj2" fmla="val 50000"/>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EEF841F-53DC-4E55-9649-63B9183889D8}"/>
              </a:ext>
            </a:extLst>
          </p:cNvPr>
          <p:cNvSpPr/>
          <p:nvPr/>
        </p:nvSpPr>
        <p:spPr>
          <a:xfrm>
            <a:off x="17039771" y="5432346"/>
            <a:ext cx="6252029" cy="2851308"/>
          </a:xfrm>
          <a:prstGeom prst="roundRect">
            <a:avLst>
              <a:gd name="adj" fmla="val 622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Indirect Method</a:t>
            </a:r>
          </a:p>
          <a:p>
            <a:pPr marL="571500" indent="-571500">
              <a:buFont typeface="Arial" panose="020B0604020202020204" pitchFamily="34" charset="0"/>
              <a:buChar char="•"/>
            </a:pPr>
            <a:r>
              <a:rPr lang="en-US" dirty="0">
                <a:solidFill>
                  <a:schemeClr val="tx2"/>
                </a:solidFill>
              </a:rPr>
              <a:t>Calculate net cash flows based on net income</a:t>
            </a:r>
          </a:p>
          <a:p>
            <a:pPr marL="571500" indent="-571500">
              <a:buFont typeface="Arial" panose="020B0604020202020204" pitchFamily="34" charset="0"/>
              <a:buChar char="•"/>
            </a:pPr>
            <a:r>
              <a:rPr lang="en-US" dirty="0">
                <a:solidFill>
                  <a:schemeClr val="tx2"/>
                </a:solidFill>
              </a:rPr>
              <a:t>Not intuitive, but there is a simple formula to follow</a:t>
            </a:r>
            <a:endParaRPr lang="en-US" dirty="0">
              <a:solidFill>
                <a:srgbClr val="0070C0"/>
              </a:solidFill>
            </a:endParaRPr>
          </a:p>
        </p:txBody>
      </p:sp>
      <p:sp>
        <p:nvSpPr>
          <p:cNvPr id="12" name="Rectangle: Rounded Corners 11">
            <a:extLst>
              <a:ext uri="{FF2B5EF4-FFF2-40B4-BE49-F238E27FC236}">
                <a16:creationId xmlns:a16="http://schemas.microsoft.com/office/drawing/2014/main" id="{FB67973A-980A-4ABD-AB70-CC943C784773}"/>
              </a:ext>
            </a:extLst>
          </p:cNvPr>
          <p:cNvSpPr/>
          <p:nvPr/>
        </p:nvSpPr>
        <p:spPr>
          <a:xfrm>
            <a:off x="17039771" y="2269602"/>
            <a:ext cx="6252029" cy="2851308"/>
          </a:xfrm>
          <a:prstGeom prst="roundRect">
            <a:avLst>
              <a:gd name="adj" fmla="val 6227"/>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89387"/>
                </a:solidFill>
              </a:rPr>
              <a:t>Direct Method</a:t>
            </a:r>
          </a:p>
          <a:p>
            <a:pPr marL="571500" indent="-571500">
              <a:buFont typeface="Arial" panose="020B0604020202020204" pitchFamily="34" charset="0"/>
              <a:buChar char="•"/>
            </a:pPr>
            <a:r>
              <a:rPr lang="en-US" dirty="0">
                <a:solidFill>
                  <a:schemeClr val="tx2"/>
                </a:solidFill>
              </a:rPr>
              <a:t>Calculate cash received and cash paid</a:t>
            </a:r>
          </a:p>
          <a:p>
            <a:pPr marL="571500" indent="-571500">
              <a:buFont typeface="Arial" panose="020B0604020202020204" pitchFamily="34" charset="0"/>
              <a:buChar char="•"/>
            </a:pPr>
            <a:r>
              <a:rPr lang="en-US" dirty="0">
                <a:solidFill>
                  <a:schemeClr val="tx2"/>
                </a:solidFill>
              </a:rPr>
              <a:t>Intuitive, but there is no standard formula</a:t>
            </a:r>
          </a:p>
        </p:txBody>
      </p:sp>
      <p:sp>
        <p:nvSpPr>
          <p:cNvPr id="14" name="TextBox 13">
            <a:extLst>
              <a:ext uri="{FF2B5EF4-FFF2-40B4-BE49-F238E27FC236}">
                <a16:creationId xmlns:a16="http://schemas.microsoft.com/office/drawing/2014/main" id="{373A8BF0-F9B2-4CEC-A4AE-7A3561835D2E}"/>
              </a:ext>
            </a:extLst>
          </p:cNvPr>
          <p:cNvSpPr txBox="1"/>
          <p:nvPr/>
        </p:nvSpPr>
        <p:spPr>
          <a:xfrm>
            <a:off x="16764296" y="9242158"/>
            <a:ext cx="5776389" cy="2308324"/>
          </a:xfrm>
          <a:prstGeom prst="rect">
            <a:avLst/>
          </a:prstGeom>
          <a:noFill/>
        </p:spPr>
        <p:txBody>
          <a:bodyPr wrap="square">
            <a:spAutoFit/>
          </a:bodyPr>
          <a:lstStyle/>
          <a:p>
            <a:r>
              <a:rPr lang="en-US" dirty="0">
                <a:solidFill>
                  <a:schemeClr val="tx2"/>
                </a:solidFill>
              </a:rPr>
              <a:t>Companies</a:t>
            </a:r>
            <a:r>
              <a:rPr lang="en-US" b="1" dirty="0">
                <a:solidFill>
                  <a:schemeClr val="tx2"/>
                </a:solidFill>
              </a:rPr>
              <a:t> must convert net income from an accrual basis </a:t>
            </a:r>
            <a:r>
              <a:rPr lang="en-US" dirty="0">
                <a:solidFill>
                  <a:schemeClr val="tx2"/>
                </a:solidFill>
              </a:rPr>
              <a:t>to a cash basis using either of two methods</a:t>
            </a:r>
          </a:p>
        </p:txBody>
      </p:sp>
      <p:sp>
        <p:nvSpPr>
          <p:cNvPr id="4" name="Footer Placeholder 3">
            <a:extLst>
              <a:ext uri="{FF2B5EF4-FFF2-40B4-BE49-F238E27FC236}">
                <a16:creationId xmlns:a16="http://schemas.microsoft.com/office/drawing/2014/main" id="{8DE7F360-237B-42FD-84B3-EDD439CC2F3E}"/>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7" name="Slide Number Placeholder 6">
            <a:extLst>
              <a:ext uri="{FF2B5EF4-FFF2-40B4-BE49-F238E27FC236}">
                <a16:creationId xmlns:a16="http://schemas.microsoft.com/office/drawing/2014/main" id="{EE743664-7125-4763-A7AC-2E6154462275}"/>
              </a:ext>
            </a:extLst>
          </p:cNvPr>
          <p:cNvSpPr>
            <a:spLocks noGrp="1"/>
          </p:cNvSpPr>
          <p:nvPr>
            <p:ph type="sldNum" sz="quarter" idx="12"/>
          </p:nvPr>
        </p:nvSpPr>
        <p:spPr/>
        <p:txBody>
          <a:bodyPr/>
          <a:lstStyle/>
          <a:p>
            <a:fld id="{EBE3AD81-3AD4-9C46-856E-C08CF1183C60}" type="slidenum">
              <a:rPr lang="en-US" smtClean="0"/>
              <a:pPr/>
              <a:t>16</a:t>
            </a:fld>
            <a:endParaRPr lang="en-US" dirty="0"/>
          </a:p>
        </p:txBody>
      </p:sp>
    </p:spTree>
    <p:extLst>
      <p:ext uri="{BB962C8B-B14F-4D97-AF65-F5344CB8AC3E}">
        <p14:creationId xmlns:p14="http://schemas.microsoft.com/office/powerpoint/2010/main" val="2924800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Preparing Statement of Cash Flows – Two methods</a:t>
            </a:r>
          </a:p>
        </p:txBody>
      </p:sp>
      <p:sp>
        <p:nvSpPr>
          <p:cNvPr id="5" name="Content Placeholder 4"/>
          <p:cNvSpPr>
            <a:spLocks noGrp="1"/>
          </p:cNvSpPr>
          <p:nvPr>
            <p:ph sz="quarter" idx="13"/>
          </p:nvPr>
        </p:nvSpPr>
        <p:spPr>
          <a:xfrm>
            <a:off x="990600" y="2340540"/>
            <a:ext cx="22301200" cy="10033073"/>
          </a:xfrm>
        </p:spPr>
        <p:txBody>
          <a:bodyPr>
            <a:noAutofit/>
          </a:bodyPr>
          <a:lstStyle/>
          <a:p>
            <a:r>
              <a:rPr lang="en-US" altLang="zh-CN" sz="5400" dirty="0"/>
              <a:t>Two ways to report </a:t>
            </a:r>
            <a:r>
              <a:rPr lang="en-US" altLang="zh-CN" sz="5400" u="sng" dirty="0"/>
              <a:t>cash flows from operating activities</a:t>
            </a:r>
            <a:r>
              <a:rPr lang="en-US" altLang="zh-CN" sz="5400" dirty="0"/>
              <a:t>:</a:t>
            </a:r>
          </a:p>
          <a:p>
            <a:r>
              <a:rPr lang="en-US" altLang="zh-CN" sz="5400" b="1" dirty="0"/>
              <a:t>Indirect method</a:t>
            </a:r>
            <a:r>
              <a:rPr lang="en-US" altLang="zh-CN" sz="5400" dirty="0"/>
              <a:t> - begins with net income and then list adjustments to net income, in order to arrive at operating cash flows</a:t>
            </a:r>
          </a:p>
          <a:p>
            <a:pPr lvl="1"/>
            <a:r>
              <a:rPr lang="en-US" altLang="zh-CN" dirty="0"/>
              <a:t>less costly to prepare and used by the majority of companies</a:t>
            </a:r>
          </a:p>
          <a:p>
            <a:pPr lvl="1"/>
            <a:r>
              <a:rPr lang="en-US" altLang="zh-CN" dirty="0"/>
              <a:t>the focus of this chapter </a:t>
            </a:r>
            <a:r>
              <a:rPr lang="zh-CN" altLang="en-US" dirty="0">
                <a:solidFill>
                  <a:srgbClr val="FF9999"/>
                </a:solidFill>
              </a:rPr>
              <a:t>★</a:t>
            </a:r>
            <a:endParaRPr lang="en-US" altLang="zh-CN" dirty="0">
              <a:solidFill>
                <a:srgbClr val="FF9999"/>
              </a:solidFill>
            </a:endParaRPr>
          </a:p>
          <a:p>
            <a:r>
              <a:rPr lang="en-US" altLang="zh-CN" sz="5400" b="1" dirty="0"/>
              <a:t>Direct method</a:t>
            </a:r>
            <a:r>
              <a:rPr lang="en-US" altLang="zh-CN" sz="5400" dirty="0"/>
              <a:t> - adjusts the items in the income statement to directly show the cash inflows and outflows from operations</a:t>
            </a:r>
          </a:p>
          <a:p>
            <a:pPr lvl="1"/>
            <a:r>
              <a:rPr lang="en-US" altLang="zh-CN" dirty="0"/>
              <a:t>more logically presents the cash inflows and outflows from operations</a:t>
            </a:r>
          </a:p>
          <a:p>
            <a:pPr lvl="1"/>
            <a:r>
              <a:rPr lang="en-US" altLang="zh-CN" dirty="0"/>
              <a:t>if a company decides to use the direct method to report operating activities, it must also report the indirect method</a:t>
            </a:r>
          </a:p>
        </p:txBody>
      </p:sp>
      <p:sp>
        <p:nvSpPr>
          <p:cNvPr id="11" name="Rounded Rectangle 10"/>
          <p:cNvSpPr/>
          <p:nvPr/>
        </p:nvSpPr>
        <p:spPr>
          <a:xfrm>
            <a:off x="838200" y="10398762"/>
            <a:ext cx="22606000" cy="2247828"/>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altLang="zh-CN" sz="4800" i="1" dirty="0">
                <a:solidFill>
                  <a:schemeClr val="tx2"/>
                </a:solidFill>
              </a:rPr>
              <a:t>Notes:</a:t>
            </a:r>
          </a:p>
          <a:p>
            <a:r>
              <a:rPr lang="en-US" altLang="zh-CN" sz="4800" dirty="0">
                <a:solidFill>
                  <a:schemeClr val="tx2"/>
                </a:solidFill>
              </a:rPr>
              <a:t>1 The total net cash flows from operating activities are identical under both methods</a:t>
            </a:r>
          </a:p>
          <a:p>
            <a:r>
              <a:rPr lang="en-US" altLang="zh-CN" sz="4800" dirty="0">
                <a:solidFill>
                  <a:schemeClr val="tx2"/>
                </a:solidFill>
              </a:rPr>
              <a:t>2 Investing, financing, and noncash activities are reported identically under both methods</a:t>
            </a:r>
          </a:p>
        </p:txBody>
      </p:sp>
      <p:sp>
        <p:nvSpPr>
          <p:cNvPr id="6" name="Footer Placeholder 5">
            <a:extLst>
              <a:ext uri="{FF2B5EF4-FFF2-40B4-BE49-F238E27FC236}">
                <a16:creationId xmlns:a16="http://schemas.microsoft.com/office/drawing/2014/main" id="{7230DC66-7311-4EC1-872E-A773BA81DDFB}"/>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7" name="Slide Number Placeholder 6">
            <a:extLst>
              <a:ext uri="{FF2B5EF4-FFF2-40B4-BE49-F238E27FC236}">
                <a16:creationId xmlns:a16="http://schemas.microsoft.com/office/drawing/2014/main" id="{3DDD3235-4632-4B72-B265-4297264D6D10}"/>
              </a:ext>
            </a:extLst>
          </p:cNvPr>
          <p:cNvSpPr>
            <a:spLocks noGrp="1"/>
          </p:cNvSpPr>
          <p:nvPr>
            <p:ph type="sldNum" sz="quarter" idx="12"/>
          </p:nvPr>
        </p:nvSpPr>
        <p:spPr/>
        <p:txBody>
          <a:bodyPr/>
          <a:lstStyle/>
          <a:p>
            <a:fld id="{EBE3AD81-3AD4-9C46-856E-C08CF1183C60}" type="slidenum">
              <a:rPr lang="en-US" smtClean="0"/>
              <a:pPr/>
              <a:t>17</a:t>
            </a:fld>
            <a:endParaRPr lang="en-US" dirty="0"/>
          </a:p>
        </p:txBody>
      </p:sp>
    </p:spTree>
    <p:extLst>
      <p:ext uri="{BB962C8B-B14F-4D97-AF65-F5344CB8AC3E}">
        <p14:creationId xmlns:p14="http://schemas.microsoft.com/office/powerpoint/2010/main" val="1079398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85DC-376C-4EB9-82BE-9AC2FE9A6DCC}"/>
              </a:ext>
            </a:extLst>
          </p:cNvPr>
          <p:cNvSpPr>
            <a:spLocks noGrp="1"/>
          </p:cNvSpPr>
          <p:nvPr>
            <p:ph type="title"/>
          </p:nvPr>
        </p:nvSpPr>
        <p:spPr/>
        <p:txBody>
          <a:bodyPr>
            <a:normAutofit fontScale="90000"/>
          </a:bodyPr>
          <a:lstStyle/>
          <a:p>
            <a:r>
              <a:rPr lang="en-US" altLang="zh-CN" dirty="0"/>
              <a:t>Preparing Statement of Cash Flows – Basic Information</a:t>
            </a:r>
            <a:endParaRPr lang="en-US" dirty="0"/>
          </a:p>
        </p:txBody>
      </p:sp>
      <p:sp>
        <p:nvSpPr>
          <p:cNvPr id="4" name="Rectangle 3">
            <a:extLst>
              <a:ext uri="{FF2B5EF4-FFF2-40B4-BE49-F238E27FC236}">
                <a16:creationId xmlns:a16="http://schemas.microsoft.com/office/drawing/2014/main" id="{8C65AB02-12D6-4F55-979A-4D604CB1DD67}"/>
              </a:ext>
            </a:extLst>
          </p:cNvPr>
          <p:cNvSpPr/>
          <p:nvPr/>
        </p:nvSpPr>
        <p:spPr>
          <a:xfrm>
            <a:off x="988312" y="7201761"/>
            <a:ext cx="3928319" cy="646331"/>
          </a:xfrm>
          <a:prstGeom prst="rect">
            <a:avLst/>
          </a:prstGeom>
          <a:noFill/>
        </p:spPr>
        <p:txBody>
          <a:bodyPr wrap="none">
            <a:spAutoFit/>
          </a:bodyPr>
          <a:lstStyle/>
          <a:p>
            <a:r>
              <a:rPr lang="en-US" altLang="zh-CN" dirty="0">
                <a:solidFill>
                  <a:srgbClr val="0070C0"/>
                </a:solidFill>
              </a:rPr>
              <a:t>1 Income statement</a:t>
            </a:r>
          </a:p>
        </p:txBody>
      </p:sp>
      <p:sp>
        <p:nvSpPr>
          <p:cNvPr id="5" name="Rectangle 4">
            <a:extLst>
              <a:ext uri="{FF2B5EF4-FFF2-40B4-BE49-F238E27FC236}">
                <a16:creationId xmlns:a16="http://schemas.microsoft.com/office/drawing/2014/main" id="{82B1D6B5-35C9-4F08-885A-37360D3429A3}"/>
              </a:ext>
            </a:extLst>
          </p:cNvPr>
          <p:cNvSpPr/>
          <p:nvPr/>
        </p:nvSpPr>
        <p:spPr>
          <a:xfrm>
            <a:off x="6603835" y="7524926"/>
            <a:ext cx="5584990" cy="1200329"/>
          </a:xfrm>
          <a:prstGeom prst="rect">
            <a:avLst/>
          </a:prstGeom>
          <a:solidFill>
            <a:schemeClr val="bg1"/>
          </a:solidFill>
        </p:spPr>
        <p:txBody>
          <a:bodyPr wrap="none">
            <a:spAutoFit/>
          </a:bodyPr>
          <a:lstStyle/>
          <a:p>
            <a:pPr algn="r"/>
            <a:r>
              <a:rPr lang="en-US" altLang="zh-CN" dirty="0">
                <a:solidFill>
                  <a:srgbClr val="478D3C"/>
                </a:solidFill>
              </a:rPr>
              <a:t>2 Comparative statement of </a:t>
            </a:r>
          </a:p>
          <a:p>
            <a:pPr algn="r"/>
            <a:r>
              <a:rPr lang="en-US" altLang="zh-CN" dirty="0">
                <a:solidFill>
                  <a:srgbClr val="478D3C"/>
                </a:solidFill>
              </a:rPr>
              <a:t>financial position (two years)</a:t>
            </a:r>
          </a:p>
        </p:txBody>
      </p:sp>
      <p:sp>
        <p:nvSpPr>
          <p:cNvPr id="6" name="Rectangle 5">
            <a:extLst>
              <a:ext uri="{FF2B5EF4-FFF2-40B4-BE49-F238E27FC236}">
                <a16:creationId xmlns:a16="http://schemas.microsoft.com/office/drawing/2014/main" id="{BDE2E286-DA1A-4CDA-9EB4-B694D9CF947F}"/>
              </a:ext>
            </a:extLst>
          </p:cNvPr>
          <p:cNvSpPr/>
          <p:nvPr/>
        </p:nvSpPr>
        <p:spPr>
          <a:xfrm>
            <a:off x="974216" y="8447201"/>
            <a:ext cx="4872809" cy="646331"/>
          </a:xfrm>
          <a:prstGeom prst="rect">
            <a:avLst/>
          </a:prstGeom>
        </p:spPr>
        <p:txBody>
          <a:bodyPr wrap="none">
            <a:spAutoFit/>
          </a:bodyPr>
          <a:lstStyle/>
          <a:p>
            <a:r>
              <a:rPr lang="en-US" altLang="zh-CN" dirty="0">
                <a:solidFill>
                  <a:schemeClr val="accent1"/>
                </a:solidFill>
              </a:rPr>
              <a:t>3 Additional information </a:t>
            </a:r>
            <a:endParaRPr lang="zh-CN" altLang="en-US" dirty="0"/>
          </a:p>
        </p:txBody>
      </p:sp>
      <p:sp>
        <p:nvSpPr>
          <p:cNvPr id="7" name="Isosceles Triangle 6">
            <a:extLst>
              <a:ext uri="{FF2B5EF4-FFF2-40B4-BE49-F238E27FC236}">
                <a16:creationId xmlns:a16="http://schemas.microsoft.com/office/drawing/2014/main" id="{0AB5E92F-83F4-4088-8EB4-61E24AEB734F}"/>
              </a:ext>
            </a:extLst>
          </p:cNvPr>
          <p:cNvSpPr/>
          <p:nvPr/>
        </p:nvSpPr>
        <p:spPr>
          <a:xfrm>
            <a:off x="4916631" y="7329940"/>
            <a:ext cx="452366" cy="38997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8" name="Isosceles Triangle 7">
            <a:extLst>
              <a:ext uri="{FF2B5EF4-FFF2-40B4-BE49-F238E27FC236}">
                <a16:creationId xmlns:a16="http://schemas.microsoft.com/office/drawing/2014/main" id="{2F1C64C6-9CF4-4198-9E51-4B2C6009ED13}"/>
              </a:ext>
            </a:extLst>
          </p:cNvPr>
          <p:cNvSpPr/>
          <p:nvPr/>
        </p:nvSpPr>
        <p:spPr>
          <a:xfrm rot="10800000">
            <a:off x="5666561" y="8621267"/>
            <a:ext cx="452366" cy="389971"/>
          </a:xfrm>
          <a:prstGeom prst="triangle">
            <a:avLst/>
          </a:prstGeom>
          <a:solidFill>
            <a:srgbClr val="656E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Isosceles Triangle 8">
            <a:extLst>
              <a:ext uri="{FF2B5EF4-FFF2-40B4-BE49-F238E27FC236}">
                <a16:creationId xmlns:a16="http://schemas.microsoft.com/office/drawing/2014/main" id="{07E10731-F4D1-4B77-A13B-0B60BC36B5A8}"/>
              </a:ext>
            </a:extLst>
          </p:cNvPr>
          <p:cNvSpPr/>
          <p:nvPr/>
        </p:nvSpPr>
        <p:spPr>
          <a:xfrm rot="5400000">
            <a:off x="12252058" y="7992105"/>
            <a:ext cx="452366" cy="389971"/>
          </a:xfrm>
          <a:prstGeom prst="triangle">
            <a:avLst/>
          </a:prstGeom>
          <a:solidFill>
            <a:srgbClr val="478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EFF"/>
              </a:solidFill>
            </a:endParaRPr>
          </a:p>
        </p:txBody>
      </p:sp>
      <p:pic>
        <p:nvPicPr>
          <p:cNvPr id="11" name="Picture 10">
            <a:extLst>
              <a:ext uri="{FF2B5EF4-FFF2-40B4-BE49-F238E27FC236}">
                <a16:creationId xmlns:a16="http://schemas.microsoft.com/office/drawing/2014/main" id="{87038479-54C7-4E4D-867B-6CF7CE687118}"/>
              </a:ext>
            </a:extLst>
          </p:cNvPr>
          <p:cNvPicPr>
            <a:picLocks noChangeAspect="1"/>
          </p:cNvPicPr>
          <p:nvPr/>
        </p:nvPicPr>
        <p:blipFill>
          <a:blip r:embed="rId2"/>
          <a:stretch>
            <a:fillRect/>
          </a:stretch>
        </p:blipFill>
        <p:spPr>
          <a:xfrm>
            <a:off x="12673227" y="2200135"/>
            <a:ext cx="11170995" cy="10450286"/>
          </a:xfrm>
          <a:prstGeom prst="rect">
            <a:avLst/>
          </a:prstGeom>
        </p:spPr>
      </p:pic>
      <p:pic>
        <p:nvPicPr>
          <p:cNvPr id="13" name="Picture 12">
            <a:extLst>
              <a:ext uri="{FF2B5EF4-FFF2-40B4-BE49-F238E27FC236}">
                <a16:creationId xmlns:a16="http://schemas.microsoft.com/office/drawing/2014/main" id="{035D4A24-0480-4A02-A8F6-0102AD031B18}"/>
              </a:ext>
            </a:extLst>
          </p:cNvPr>
          <p:cNvPicPr>
            <a:picLocks noChangeAspect="1"/>
          </p:cNvPicPr>
          <p:nvPr/>
        </p:nvPicPr>
        <p:blipFill>
          <a:blip r:embed="rId3"/>
          <a:stretch>
            <a:fillRect/>
          </a:stretch>
        </p:blipFill>
        <p:spPr>
          <a:xfrm>
            <a:off x="924925" y="2231468"/>
            <a:ext cx="11484789" cy="4899419"/>
          </a:xfrm>
          <a:prstGeom prst="rect">
            <a:avLst/>
          </a:prstGeom>
        </p:spPr>
      </p:pic>
      <p:pic>
        <p:nvPicPr>
          <p:cNvPr id="15" name="Picture 14">
            <a:extLst>
              <a:ext uri="{FF2B5EF4-FFF2-40B4-BE49-F238E27FC236}">
                <a16:creationId xmlns:a16="http://schemas.microsoft.com/office/drawing/2014/main" id="{75C03965-D752-451B-B739-BEF88577C1A1}"/>
              </a:ext>
            </a:extLst>
          </p:cNvPr>
          <p:cNvPicPr>
            <a:picLocks noChangeAspect="1"/>
          </p:cNvPicPr>
          <p:nvPr/>
        </p:nvPicPr>
        <p:blipFill>
          <a:blip r:embed="rId4"/>
          <a:stretch>
            <a:fillRect/>
          </a:stretch>
        </p:blipFill>
        <p:spPr>
          <a:xfrm>
            <a:off x="821590" y="9218696"/>
            <a:ext cx="11564490" cy="3508999"/>
          </a:xfrm>
          <a:prstGeom prst="rect">
            <a:avLst/>
          </a:prstGeom>
        </p:spPr>
      </p:pic>
      <p:cxnSp>
        <p:nvCxnSpPr>
          <p:cNvPr id="18" name="Straight Connector 17">
            <a:extLst>
              <a:ext uri="{FF2B5EF4-FFF2-40B4-BE49-F238E27FC236}">
                <a16:creationId xmlns:a16="http://schemas.microsoft.com/office/drawing/2014/main" id="{85523158-4733-4A90-B6E4-0385E524C49E}"/>
              </a:ext>
            </a:extLst>
          </p:cNvPr>
          <p:cNvCxnSpPr/>
          <p:nvPr/>
        </p:nvCxnSpPr>
        <p:spPr>
          <a:xfrm>
            <a:off x="924925" y="9218696"/>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558589-4D79-453A-80DE-AA238C4463D1}"/>
              </a:ext>
            </a:extLst>
          </p:cNvPr>
          <p:cNvCxnSpPr/>
          <p:nvPr/>
        </p:nvCxnSpPr>
        <p:spPr>
          <a:xfrm>
            <a:off x="972550" y="7130887"/>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FAAE42-1DDE-4004-AC3E-F99CA94599BF}"/>
              </a:ext>
            </a:extLst>
          </p:cNvPr>
          <p:cNvCxnSpPr>
            <a:cxnSpLocks/>
          </p:cNvCxnSpPr>
          <p:nvPr/>
        </p:nvCxnSpPr>
        <p:spPr>
          <a:xfrm>
            <a:off x="12711327" y="12650421"/>
            <a:ext cx="11077587"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DE44B25-00B0-4BB9-AF7D-78FA3286DA87}"/>
              </a:ext>
            </a:extLst>
          </p:cNvPr>
          <p:cNvSpPr/>
          <p:nvPr/>
        </p:nvSpPr>
        <p:spPr>
          <a:xfrm>
            <a:off x="19740312" y="8534184"/>
            <a:ext cx="3966406" cy="954107"/>
          </a:xfrm>
          <a:prstGeom prst="rect">
            <a:avLst/>
          </a:prstGeom>
        </p:spPr>
        <p:txBody>
          <a:bodyPr wrap="none">
            <a:spAutoFit/>
          </a:bodyPr>
          <a:lstStyle/>
          <a:p>
            <a:pPr algn="r"/>
            <a:r>
              <a:rPr lang="en-US" altLang="zh-CN" sz="2800" b="1" dirty="0">
                <a:solidFill>
                  <a:srgbClr val="FF7C80"/>
                </a:solidFill>
              </a:rPr>
              <a:t>What caused the</a:t>
            </a:r>
          </a:p>
          <a:p>
            <a:pPr algn="r"/>
            <a:r>
              <a:rPr lang="zh-CN" altLang="en-US" sz="2800" b="1" dirty="0">
                <a:solidFill>
                  <a:srgbClr val="FF7C80"/>
                </a:solidFill>
              </a:rPr>
              <a:t>€</a:t>
            </a:r>
            <a:r>
              <a:rPr lang="en-US" altLang="zh-CN" sz="2800" b="1" dirty="0">
                <a:solidFill>
                  <a:srgbClr val="FF7C80"/>
                </a:solidFill>
              </a:rPr>
              <a:t>22,000 increase in cash?</a:t>
            </a:r>
            <a:endParaRPr lang="zh-CN" altLang="en-US" sz="2800" b="1" dirty="0">
              <a:solidFill>
                <a:srgbClr val="FF7C80"/>
              </a:solidFill>
            </a:endParaRPr>
          </a:p>
        </p:txBody>
      </p:sp>
      <p:pic>
        <p:nvPicPr>
          <p:cNvPr id="23" name="Picture 22">
            <a:extLst>
              <a:ext uri="{FF2B5EF4-FFF2-40B4-BE49-F238E27FC236}">
                <a16:creationId xmlns:a16="http://schemas.microsoft.com/office/drawing/2014/main" id="{3953B1CE-DFD5-4B3F-B29E-3BB716658315}"/>
              </a:ext>
            </a:extLst>
          </p:cNvPr>
          <p:cNvPicPr>
            <a:picLocks noChangeAspect="1"/>
          </p:cNvPicPr>
          <p:nvPr/>
        </p:nvPicPr>
        <p:blipFill rotWithShape="1">
          <a:blip r:embed="rId2"/>
          <a:srcRect l="76596" t="56095" r="2456" b="40546"/>
          <a:stretch/>
        </p:blipFill>
        <p:spPr>
          <a:xfrm>
            <a:off x="21248263" y="8062176"/>
            <a:ext cx="2340173" cy="351098"/>
          </a:xfrm>
          <a:prstGeom prst="rect">
            <a:avLst/>
          </a:prstGeom>
          <a:solidFill>
            <a:srgbClr val="FCCDC8"/>
          </a:solidFill>
          <a:ln w="38100">
            <a:solidFill>
              <a:srgbClr val="FF7C80"/>
            </a:solidFill>
          </a:ln>
        </p:spPr>
      </p:pic>
      <p:sp>
        <p:nvSpPr>
          <p:cNvPr id="3" name="Footer Placeholder 2">
            <a:extLst>
              <a:ext uri="{FF2B5EF4-FFF2-40B4-BE49-F238E27FC236}">
                <a16:creationId xmlns:a16="http://schemas.microsoft.com/office/drawing/2014/main" id="{90820DED-E904-4E69-AF58-7CA21B76438B}"/>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0" name="Slide Number Placeholder 9">
            <a:extLst>
              <a:ext uri="{FF2B5EF4-FFF2-40B4-BE49-F238E27FC236}">
                <a16:creationId xmlns:a16="http://schemas.microsoft.com/office/drawing/2014/main" id="{9C1AAB3C-0878-474E-840E-FA474F092B84}"/>
              </a:ext>
            </a:extLst>
          </p:cNvPr>
          <p:cNvSpPr>
            <a:spLocks noGrp="1"/>
          </p:cNvSpPr>
          <p:nvPr>
            <p:ph type="sldNum" sz="quarter" idx="12"/>
          </p:nvPr>
        </p:nvSpPr>
        <p:spPr/>
        <p:txBody>
          <a:bodyPr/>
          <a:lstStyle/>
          <a:p>
            <a:fld id="{EBE3AD81-3AD4-9C46-856E-C08CF1183C60}" type="slidenum">
              <a:rPr lang="en-US" smtClean="0"/>
              <a:pPr/>
              <a:t>18</a:t>
            </a:fld>
            <a:endParaRPr lang="en-US" dirty="0"/>
          </a:p>
        </p:txBody>
      </p:sp>
    </p:spTree>
    <p:extLst>
      <p:ext uri="{BB962C8B-B14F-4D97-AF65-F5344CB8AC3E}">
        <p14:creationId xmlns:p14="http://schemas.microsoft.com/office/powerpoint/2010/main" val="1058434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7A653-D478-40D7-8184-3F74287E2646}"/>
              </a:ext>
            </a:extLst>
          </p:cNvPr>
          <p:cNvSpPr>
            <a:spLocks noGrp="1"/>
          </p:cNvSpPr>
          <p:nvPr>
            <p:ph type="title"/>
          </p:nvPr>
        </p:nvSpPr>
        <p:spPr/>
        <p:txBody>
          <a:bodyPr/>
          <a:lstStyle/>
          <a:p>
            <a:r>
              <a:rPr lang="en-US" altLang="zh-CN" dirty="0"/>
              <a:t>Preparing Statement of Cash Flows – Format</a:t>
            </a:r>
            <a:endParaRPr lang="en-US" dirty="0"/>
          </a:p>
        </p:txBody>
      </p:sp>
      <p:pic>
        <p:nvPicPr>
          <p:cNvPr id="3" name="Picture 2">
            <a:extLst>
              <a:ext uri="{FF2B5EF4-FFF2-40B4-BE49-F238E27FC236}">
                <a16:creationId xmlns:a16="http://schemas.microsoft.com/office/drawing/2014/main" id="{A92E3B33-E3D2-44E1-9DD5-1CDE64AAD360}"/>
              </a:ext>
            </a:extLst>
          </p:cNvPr>
          <p:cNvPicPr>
            <a:picLocks noChangeAspect="1"/>
          </p:cNvPicPr>
          <p:nvPr/>
        </p:nvPicPr>
        <p:blipFill>
          <a:blip r:embed="rId3"/>
          <a:stretch>
            <a:fillRect/>
          </a:stretch>
        </p:blipFill>
        <p:spPr>
          <a:xfrm>
            <a:off x="2628114" y="2215571"/>
            <a:ext cx="10393251" cy="10477122"/>
          </a:xfrm>
          <a:prstGeom prst="rect">
            <a:avLst/>
          </a:prstGeom>
        </p:spPr>
      </p:pic>
      <p:sp>
        <p:nvSpPr>
          <p:cNvPr id="6" name="Rectangle 5">
            <a:extLst>
              <a:ext uri="{FF2B5EF4-FFF2-40B4-BE49-F238E27FC236}">
                <a16:creationId xmlns:a16="http://schemas.microsoft.com/office/drawing/2014/main" id="{B7E8DD19-D4B9-44F7-A51C-44F9935A3D76}"/>
              </a:ext>
            </a:extLst>
          </p:cNvPr>
          <p:cNvSpPr/>
          <p:nvPr/>
        </p:nvSpPr>
        <p:spPr>
          <a:xfrm>
            <a:off x="1182531" y="3483831"/>
            <a:ext cx="1376467" cy="646331"/>
          </a:xfrm>
          <a:prstGeom prst="rect">
            <a:avLst/>
          </a:prstGeom>
        </p:spPr>
        <p:txBody>
          <a:bodyPr wrap="none">
            <a:spAutoFit/>
          </a:bodyPr>
          <a:lstStyle/>
          <a:p>
            <a:r>
              <a:rPr lang="en-US" altLang="zh-CN" b="1" dirty="0">
                <a:solidFill>
                  <a:schemeClr val="accent2"/>
                </a:solidFill>
              </a:rPr>
              <a:t>Step 1</a:t>
            </a:r>
            <a:endParaRPr lang="zh-CN" altLang="en-US" dirty="0"/>
          </a:p>
        </p:txBody>
      </p:sp>
      <p:sp>
        <p:nvSpPr>
          <p:cNvPr id="7" name="Rectangle 6">
            <a:extLst>
              <a:ext uri="{FF2B5EF4-FFF2-40B4-BE49-F238E27FC236}">
                <a16:creationId xmlns:a16="http://schemas.microsoft.com/office/drawing/2014/main" id="{78F4BAFA-A457-4D77-A56B-717E5A8BB476}"/>
              </a:ext>
            </a:extLst>
          </p:cNvPr>
          <p:cNvSpPr/>
          <p:nvPr/>
        </p:nvSpPr>
        <p:spPr>
          <a:xfrm>
            <a:off x="1182531" y="7286827"/>
            <a:ext cx="1376467" cy="646331"/>
          </a:xfrm>
          <a:prstGeom prst="rect">
            <a:avLst/>
          </a:prstGeom>
        </p:spPr>
        <p:txBody>
          <a:bodyPr wrap="none">
            <a:spAutoFit/>
          </a:bodyPr>
          <a:lstStyle/>
          <a:p>
            <a:r>
              <a:rPr lang="en-US" altLang="zh-CN" b="1" dirty="0">
                <a:solidFill>
                  <a:schemeClr val="accent2"/>
                </a:solidFill>
              </a:rPr>
              <a:t>Step 2</a:t>
            </a:r>
            <a:endParaRPr lang="zh-CN" altLang="en-US" dirty="0"/>
          </a:p>
        </p:txBody>
      </p:sp>
      <p:sp>
        <p:nvSpPr>
          <p:cNvPr id="8" name="Rectangle 7">
            <a:extLst>
              <a:ext uri="{FF2B5EF4-FFF2-40B4-BE49-F238E27FC236}">
                <a16:creationId xmlns:a16="http://schemas.microsoft.com/office/drawing/2014/main" id="{8C0C9AA6-9DC0-4EFC-9E91-C7C173BD2B9C}"/>
              </a:ext>
            </a:extLst>
          </p:cNvPr>
          <p:cNvSpPr/>
          <p:nvPr/>
        </p:nvSpPr>
        <p:spPr>
          <a:xfrm>
            <a:off x="1182531" y="8838181"/>
            <a:ext cx="1376467" cy="646331"/>
          </a:xfrm>
          <a:prstGeom prst="rect">
            <a:avLst/>
          </a:prstGeom>
        </p:spPr>
        <p:txBody>
          <a:bodyPr wrap="none">
            <a:spAutoFit/>
          </a:bodyPr>
          <a:lstStyle/>
          <a:p>
            <a:r>
              <a:rPr lang="en-US" altLang="zh-CN" b="1" dirty="0">
                <a:solidFill>
                  <a:schemeClr val="accent2"/>
                </a:solidFill>
              </a:rPr>
              <a:t>Step 3</a:t>
            </a:r>
            <a:endParaRPr lang="zh-CN" altLang="en-US" dirty="0"/>
          </a:p>
        </p:txBody>
      </p:sp>
      <p:sp>
        <p:nvSpPr>
          <p:cNvPr id="9" name="Rectangle 8">
            <a:extLst>
              <a:ext uri="{FF2B5EF4-FFF2-40B4-BE49-F238E27FC236}">
                <a16:creationId xmlns:a16="http://schemas.microsoft.com/office/drawing/2014/main" id="{357067E9-AB9E-45F9-847D-B713EA8C4CB8}"/>
              </a:ext>
            </a:extLst>
          </p:cNvPr>
          <p:cNvSpPr/>
          <p:nvPr/>
        </p:nvSpPr>
        <p:spPr>
          <a:xfrm>
            <a:off x="1182531" y="10277650"/>
            <a:ext cx="1376467" cy="646331"/>
          </a:xfrm>
          <a:prstGeom prst="rect">
            <a:avLst/>
          </a:prstGeom>
        </p:spPr>
        <p:txBody>
          <a:bodyPr wrap="none">
            <a:spAutoFit/>
          </a:bodyPr>
          <a:lstStyle/>
          <a:p>
            <a:r>
              <a:rPr lang="en-US" altLang="zh-CN" b="1" dirty="0">
                <a:solidFill>
                  <a:schemeClr val="accent2"/>
                </a:solidFill>
              </a:rPr>
              <a:t>Step 4</a:t>
            </a:r>
            <a:endParaRPr lang="zh-CN" altLang="en-US" dirty="0"/>
          </a:p>
        </p:txBody>
      </p:sp>
      <p:sp>
        <p:nvSpPr>
          <p:cNvPr id="12" name="Content Placeholder 4">
            <a:extLst>
              <a:ext uri="{FF2B5EF4-FFF2-40B4-BE49-F238E27FC236}">
                <a16:creationId xmlns:a16="http://schemas.microsoft.com/office/drawing/2014/main" id="{74FD4B39-C45C-4D80-A977-60995DAC3307}"/>
              </a:ext>
            </a:extLst>
          </p:cNvPr>
          <p:cNvSpPr txBox="1">
            <a:spLocks/>
          </p:cNvSpPr>
          <p:nvPr/>
        </p:nvSpPr>
        <p:spPr>
          <a:xfrm>
            <a:off x="23360916" y="2330379"/>
            <a:ext cx="10278414" cy="10033073"/>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endParaRPr lang="en-US" dirty="0"/>
          </a:p>
        </p:txBody>
      </p:sp>
      <p:sp>
        <p:nvSpPr>
          <p:cNvPr id="13" name="Rectangle: Rounded Corners 12">
            <a:extLst>
              <a:ext uri="{FF2B5EF4-FFF2-40B4-BE49-F238E27FC236}">
                <a16:creationId xmlns:a16="http://schemas.microsoft.com/office/drawing/2014/main" id="{AD3B2D03-9091-4210-87E1-949711459BC2}"/>
              </a:ext>
            </a:extLst>
          </p:cNvPr>
          <p:cNvSpPr/>
          <p:nvPr/>
        </p:nvSpPr>
        <p:spPr>
          <a:xfrm>
            <a:off x="13506820" y="8560078"/>
            <a:ext cx="9342783" cy="3803374"/>
          </a:xfrm>
          <a:prstGeom prst="roundRect">
            <a:avLst>
              <a:gd name="adj" fmla="val 10395"/>
            </a:avLst>
          </a:prstGeom>
          <a:solidFill>
            <a:schemeClr val="bg1"/>
          </a:solidFill>
          <a:ln w="76200">
            <a:solidFill>
              <a:srgbClr val="FCCD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5400" dirty="0">
                <a:solidFill>
                  <a:schemeClr val="tx2"/>
                </a:solidFill>
              </a:rPr>
              <a:t>The purpose of the statement of cash flows is to report the activities that caused the </a:t>
            </a:r>
            <a:r>
              <a:rPr lang="zh-CN" altLang="en-US" sz="5400" b="1" dirty="0">
                <a:solidFill>
                  <a:srgbClr val="FF7C80"/>
                </a:solidFill>
              </a:rPr>
              <a:t>€</a:t>
            </a:r>
            <a:r>
              <a:rPr lang="en-US" altLang="zh-CN" sz="5400" b="1" dirty="0">
                <a:solidFill>
                  <a:srgbClr val="FF7C80"/>
                </a:solidFill>
              </a:rPr>
              <a:t>22,000</a:t>
            </a:r>
            <a:r>
              <a:rPr lang="en-US" altLang="zh-CN" sz="5400" dirty="0">
                <a:solidFill>
                  <a:srgbClr val="FF7C80"/>
                </a:solidFill>
              </a:rPr>
              <a:t> increase </a:t>
            </a:r>
            <a:r>
              <a:rPr lang="en-US" altLang="zh-CN" sz="5400" dirty="0">
                <a:solidFill>
                  <a:schemeClr val="tx2"/>
                </a:solidFill>
              </a:rPr>
              <a:t>in cash</a:t>
            </a:r>
            <a:endParaRPr lang="en-US" sz="5400" dirty="0">
              <a:solidFill>
                <a:schemeClr val="tx2"/>
              </a:solidFill>
            </a:endParaRPr>
          </a:p>
        </p:txBody>
      </p:sp>
      <p:sp>
        <p:nvSpPr>
          <p:cNvPr id="14" name="Rectangle: Rounded Corners 13">
            <a:extLst>
              <a:ext uri="{FF2B5EF4-FFF2-40B4-BE49-F238E27FC236}">
                <a16:creationId xmlns:a16="http://schemas.microsoft.com/office/drawing/2014/main" id="{566B3419-B21F-42C2-A6F7-742249432E49}"/>
              </a:ext>
            </a:extLst>
          </p:cNvPr>
          <p:cNvSpPr/>
          <p:nvPr/>
        </p:nvSpPr>
        <p:spPr>
          <a:xfrm>
            <a:off x="3280229" y="3998835"/>
            <a:ext cx="9229823" cy="3399321"/>
          </a:xfrm>
          <a:prstGeom prst="roundRect">
            <a:avLst>
              <a:gd name="adj" fmla="val 2938"/>
            </a:avLst>
          </a:prstGeom>
          <a:solidFill>
            <a:schemeClr val="bg1"/>
          </a:solidFill>
          <a:ln w="571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solidFill>
              </a:rPr>
              <a:t>?</a:t>
            </a:r>
          </a:p>
        </p:txBody>
      </p:sp>
      <p:sp>
        <p:nvSpPr>
          <p:cNvPr id="15" name="Rectangle: Rounded Corners 14">
            <a:extLst>
              <a:ext uri="{FF2B5EF4-FFF2-40B4-BE49-F238E27FC236}">
                <a16:creationId xmlns:a16="http://schemas.microsoft.com/office/drawing/2014/main" id="{CE6F9B81-297E-45C0-8752-C9A51C98F18F}"/>
              </a:ext>
            </a:extLst>
          </p:cNvPr>
          <p:cNvSpPr/>
          <p:nvPr/>
        </p:nvSpPr>
        <p:spPr>
          <a:xfrm>
            <a:off x="3280229" y="7743370"/>
            <a:ext cx="9229823" cy="1268107"/>
          </a:xfrm>
          <a:prstGeom prst="roundRect">
            <a:avLst>
              <a:gd name="adj" fmla="val 2938"/>
            </a:avLst>
          </a:prstGeom>
          <a:solidFill>
            <a:schemeClr val="bg1"/>
          </a:solidFill>
          <a:ln w="571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solidFill>
              </a:rPr>
              <a:t>?</a:t>
            </a:r>
          </a:p>
        </p:txBody>
      </p:sp>
      <p:sp>
        <p:nvSpPr>
          <p:cNvPr id="16" name="Rectangle: Rounded Corners 15">
            <a:extLst>
              <a:ext uri="{FF2B5EF4-FFF2-40B4-BE49-F238E27FC236}">
                <a16:creationId xmlns:a16="http://schemas.microsoft.com/office/drawing/2014/main" id="{C3C692D7-41C5-4FD7-9CBC-B37E314C6400}"/>
              </a:ext>
            </a:extLst>
          </p:cNvPr>
          <p:cNvSpPr/>
          <p:nvPr/>
        </p:nvSpPr>
        <p:spPr>
          <a:xfrm>
            <a:off x="3280229" y="9356691"/>
            <a:ext cx="9229823" cy="1016034"/>
          </a:xfrm>
          <a:prstGeom prst="roundRect">
            <a:avLst>
              <a:gd name="adj" fmla="val 2938"/>
            </a:avLst>
          </a:prstGeom>
          <a:solidFill>
            <a:schemeClr val="bg1"/>
          </a:solidFill>
          <a:ln w="571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solidFill>
              </a:rPr>
              <a:t>?</a:t>
            </a:r>
          </a:p>
        </p:txBody>
      </p:sp>
      <p:sp>
        <p:nvSpPr>
          <p:cNvPr id="18" name="Arrow: Right 17">
            <a:extLst>
              <a:ext uri="{FF2B5EF4-FFF2-40B4-BE49-F238E27FC236}">
                <a16:creationId xmlns:a16="http://schemas.microsoft.com/office/drawing/2014/main" id="{C07D0CF5-6F39-44CE-9AAE-3463CA63A531}"/>
              </a:ext>
            </a:extLst>
          </p:cNvPr>
          <p:cNvSpPr/>
          <p:nvPr/>
        </p:nvSpPr>
        <p:spPr>
          <a:xfrm rot="10800000">
            <a:off x="12434723" y="10137914"/>
            <a:ext cx="883712" cy="781222"/>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594AFD0E-605C-442A-8785-0CD1AB6BB9EC}"/>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671B723C-4CFF-425D-9E37-DB427E15A638}"/>
              </a:ext>
            </a:extLst>
          </p:cNvPr>
          <p:cNvSpPr>
            <a:spLocks noGrp="1"/>
          </p:cNvSpPr>
          <p:nvPr>
            <p:ph type="sldNum" sz="quarter" idx="12"/>
          </p:nvPr>
        </p:nvSpPr>
        <p:spPr/>
        <p:txBody>
          <a:bodyPr/>
          <a:lstStyle/>
          <a:p>
            <a:fld id="{EBE3AD81-3AD4-9C46-856E-C08CF1183C60}" type="slidenum">
              <a:rPr lang="en-US" smtClean="0"/>
              <a:pPr/>
              <a:t>19</a:t>
            </a:fld>
            <a:endParaRPr lang="en-US" dirty="0"/>
          </a:p>
        </p:txBody>
      </p:sp>
    </p:spTree>
    <p:extLst>
      <p:ext uri="{BB962C8B-B14F-4D97-AF65-F5344CB8AC3E}">
        <p14:creationId xmlns:p14="http://schemas.microsoft.com/office/powerpoint/2010/main" val="272786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EFC2-949A-40AC-82D0-13FC542E2FDF}"/>
              </a:ext>
            </a:extLst>
          </p:cNvPr>
          <p:cNvSpPr>
            <a:spLocks noGrp="1"/>
          </p:cNvSpPr>
          <p:nvPr>
            <p:ph type="title"/>
          </p:nvPr>
        </p:nvSpPr>
        <p:spPr>
          <a:xfrm>
            <a:off x="13630178" y="628272"/>
            <a:ext cx="9792878" cy="1327149"/>
          </a:xfrm>
          <a:ln w="76200">
            <a:solidFill>
              <a:schemeClr val="accent6"/>
            </a:solidFill>
          </a:ln>
        </p:spPr>
        <p:txBody>
          <a:bodyPr/>
          <a:lstStyle/>
          <a:p>
            <a:r>
              <a:rPr lang="en-US" dirty="0"/>
              <a:t> Review of Ch12 (1/2)</a:t>
            </a:r>
          </a:p>
        </p:txBody>
      </p:sp>
      <p:sp>
        <p:nvSpPr>
          <p:cNvPr id="16" name="Content Placeholder 15">
            <a:extLst>
              <a:ext uri="{FF2B5EF4-FFF2-40B4-BE49-F238E27FC236}">
                <a16:creationId xmlns:a16="http://schemas.microsoft.com/office/drawing/2014/main" id="{76DCBB28-0098-4445-A6F2-F8EC44F77508}"/>
              </a:ext>
            </a:extLst>
          </p:cNvPr>
          <p:cNvSpPr>
            <a:spLocks noGrp="1"/>
          </p:cNvSpPr>
          <p:nvPr>
            <p:ph sz="quarter" idx="13"/>
          </p:nvPr>
        </p:nvSpPr>
        <p:spPr>
          <a:xfrm>
            <a:off x="990600" y="1188741"/>
            <a:ext cx="22301200" cy="11174712"/>
          </a:xfrm>
        </p:spPr>
        <p:txBody>
          <a:bodyPr/>
          <a:lstStyle/>
          <a:p>
            <a:r>
              <a:rPr lang="en-US" b="1" dirty="0">
                <a:solidFill>
                  <a:srgbClr val="E0A71A"/>
                </a:solidFill>
              </a:rPr>
              <a:t>Issuance of Shares</a:t>
            </a:r>
            <a:endParaRPr lang="en-US" sz="6000" b="1" dirty="0">
              <a:solidFill>
                <a:srgbClr val="E0A71A"/>
              </a:solidFill>
            </a:endParaRPr>
          </a:p>
          <a:p>
            <a:pPr lvl="1"/>
            <a:r>
              <a:rPr lang="en-US" dirty="0"/>
              <a:t>Ordinary Shares</a:t>
            </a:r>
          </a:p>
          <a:p>
            <a:pPr lvl="1"/>
            <a:endParaRPr lang="en-US" dirty="0"/>
          </a:p>
          <a:p>
            <a:pPr lvl="1"/>
            <a:endParaRPr lang="en-US" dirty="0"/>
          </a:p>
          <a:p>
            <a:pPr lvl="1"/>
            <a:r>
              <a:rPr lang="en-US" dirty="0"/>
              <a:t>Preference Shares</a:t>
            </a:r>
          </a:p>
          <a:p>
            <a:pPr lvl="1"/>
            <a:endParaRPr lang="en-US" dirty="0"/>
          </a:p>
          <a:p>
            <a:r>
              <a:rPr lang="en-US" altLang="zh-CN" b="1" dirty="0">
                <a:solidFill>
                  <a:srgbClr val="00B050"/>
                </a:solidFill>
              </a:rPr>
              <a:t>Treasury Shares</a:t>
            </a:r>
          </a:p>
          <a:p>
            <a:pPr lvl="1"/>
            <a:r>
              <a:rPr lang="en-US" altLang="zh-CN" dirty="0"/>
              <a:t>Purchase Treasury Shares</a:t>
            </a:r>
          </a:p>
          <a:p>
            <a:pPr lvl="1"/>
            <a:endParaRPr lang="en-US" dirty="0"/>
          </a:p>
          <a:p>
            <a:pPr lvl="1"/>
            <a:r>
              <a:rPr lang="en-US" dirty="0"/>
              <a:t>Sale of Treasury Shares </a:t>
            </a:r>
            <a:r>
              <a:rPr lang="en-US" i="1" dirty="0"/>
              <a:t>Above </a:t>
            </a:r>
            <a:r>
              <a:rPr lang="en-US" dirty="0"/>
              <a:t>Cost</a:t>
            </a:r>
          </a:p>
          <a:p>
            <a:pPr lvl="1"/>
            <a:endParaRPr lang="en-US" b="1" dirty="0"/>
          </a:p>
          <a:p>
            <a:pPr lvl="1"/>
            <a:r>
              <a:rPr lang="en-US" dirty="0"/>
              <a:t>Sale of Treasury Shares </a:t>
            </a:r>
            <a:r>
              <a:rPr lang="en-US" i="1" dirty="0"/>
              <a:t>Below </a:t>
            </a:r>
            <a:r>
              <a:rPr lang="en-US" dirty="0"/>
              <a:t>Cost</a:t>
            </a:r>
          </a:p>
          <a:p>
            <a:pPr lvl="1"/>
            <a:endParaRPr lang="en-US" b="1" dirty="0"/>
          </a:p>
          <a:p>
            <a:pPr lvl="1"/>
            <a:endParaRPr lang="en-US" b="1" dirty="0"/>
          </a:p>
          <a:p>
            <a:pPr lvl="1"/>
            <a:endParaRPr lang="en-US" dirty="0"/>
          </a:p>
        </p:txBody>
      </p:sp>
      <p:pic>
        <p:nvPicPr>
          <p:cNvPr id="10" name="Picture 9">
            <a:extLst>
              <a:ext uri="{FF2B5EF4-FFF2-40B4-BE49-F238E27FC236}">
                <a16:creationId xmlns:a16="http://schemas.microsoft.com/office/drawing/2014/main" id="{BEFA65DA-6348-4A70-8873-0D19852A1701}"/>
              </a:ext>
            </a:extLst>
          </p:cNvPr>
          <p:cNvPicPr>
            <a:picLocks noChangeAspect="1"/>
          </p:cNvPicPr>
          <p:nvPr/>
        </p:nvPicPr>
        <p:blipFill rotWithShape="1">
          <a:blip r:embed="rId3">
            <a:duotone>
              <a:prstClr val="black"/>
              <a:schemeClr val="accent4">
                <a:tint val="45000"/>
                <a:satMod val="400000"/>
              </a:schemeClr>
            </a:duotone>
          </a:blip>
          <a:srcRect l="2244" r="65437" b="35120"/>
          <a:stretch/>
        </p:blipFill>
        <p:spPr>
          <a:xfrm>
            <a:off x="7657908" y="2163970"/>
            <a:ext cx="6668967" cy="1945420"/>
          </a:xfrm>
          <a:prstGeom prst="rect">
            <a:avLst/>
          </a:prstGeom>
        </p:spPr>
      </p:pic>
      <p:sp>
        <p:nvSpPr>
          <p:cNvPr id="12" name="TextBox 11">
            <a:extLst>
              <a:ext uri="{FF2B5EF4-FFF2-40B4-BE49-F238E27FC236}">
                <a16:creationId xmlns:a16="http://schemas.microsoft.com/office/drawing/2014/main" id="{E79A5A8D-C517-4F24-BF8B-7887E7BDDE5F}"/>
              </a:ext>
            </a:extLst>
          </p:cNvPr>
          <p:cNvSpPr txBox="1"/>
          <p:nvPr/>
        </p:nvSpPr>
        <p:spPr>
          <a:xfrm>
            <a:off x="14930071" y="2774721"/>
            <a:ext cx="7506226" cy="646331"/>
          </a:xfrm>
          <a:prstGeom prst="rect">
            <a:avLst/>
          </a:prstGeom>
          <a:noFill/>
        </p:spPr>
        <p:txBody>
          <a:bodyPr wrap="square">
            <a:spAutoFit/>
          </a:bodyPr>
          <a:lstStyle/>
          <a:p>
            <a:r>
              <a:rPr lang="en-US" b="1" dirty="0">
                <a:solidFill>
                  <a:schemeClr val="accent2"/>
                </a:solidFill>
              </a:rPr>
              <a:t>Par value </a:t>
            </a:r>
            <a:r>
              <a:rPr lang="en-US" altLang="zh-CN" sz="2400" b="1" dirty="0">
                <a:solidFill>
                  <a:schemeClr val="accent2"/>
                </a:solidFill>
              </a:rPr>
              <a:t>×</a:t>
            </a:r>
            <a:r>
              <a:rPr lang="en-US" b="1" dirty="0">
                <a:solidFill>
                  <a:schemeClr val="accent2"/>
                </a:solidFill>
              </a:rPr>
              <a:t> Number of shares issued</a:t>
            </a:r>
          </a:p>
        </p:txBody>
      </p:sp>
      <p:sp>
        <p:nvSpPr>
          <p:cNvPr id="13" name="Isosceles Triangle 12">
            <a:extLst>
              <a:ext uri="{FF2B5EF4-FFF2-40B4-BE49-F238E27FC236}">
                <a16:creationId xmlns:a16="http://schemas.microsoft.com/office/drawing/2014/main" id="{A16D3A94-14DA-4055-8B01-ECF018E8DAFF}"/>
              </a:ext>
            </a:extLst>
          </p:cNvPr>
          <p:cNvSpPr/>
          <p:nvPr/>
        </p:nvSpPr>
        <p:spPr>
          <a:xfrm rot="16200000">
            <a:off x="14137384" y="2870005"/>
            <a:ext cx="537029" cy="462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9267752-4A0F-4909-BC39-01CE2D930FFD}"/>
              </a:ext>
            </a:extLst>
          </p:cNvPr>
          <p:cNvSpPr txBox="1"/>
          <p:nvPr/>
        </p:nvSpPr>
        <p:spPr>
          <a:xfrm>
            <a:off x="14930071" y="3385146"/>
            <a:ext cx="9175801" cy="646331"/>
          </a:xfrm>
          <a:prstGeom prst="rect">
            <a:avLst/>
          </a:prstGeom>
          <a:noFill/>
        </p:spPr>
        <p:txBody>
          <a:bodyPr wrap="square">
            <a:spAutoFit/>
          </a:bodyPr>
          <a:lstStyle/>
          <a:p>
            <a:r>
              <a:rPr lang="en-US" b="1" dirty="0">
                <a:solidFill>
                  <a:schemeClr val="accent2"/>
                </a:solidFill>
              </a:rPr>
              <a:t>(Price - Par value)</a:t>
            </a:r>
            <a:r>
              <a:rPr lang="en-US" altLang="zh-CN" sz="2400" b="1" dirty="0">
                <a:solidFill>
                  <a:schemeClr val="accent2"/>
                </a:solidFill>
              </a:rPr>
              <a:t> ×</a:t>
            </a:r>
            <a:r>
              <a:rPr lang="en-US" b="1" dirty="0">
                <a:solidFill>
                  <a:schemeClr val="accent2"/>
                </a:solidFill>
              </a:rPr>
              <a:t> Number of shares issued </a:t>
            </a:r>
          </a:p>
        </p:txBody>
      </p:sp>
      <p:sp>
        <p:nvSpPr>
          <p:cNvPr id="15" name="Isosceles Triangle 14">
            <a:extLst>
              <a:ext uri="{FF2B5EF4-FFF2-40B4-BE49-F238E27FC236}">
                <a16:creationId xmlns:a16="http://schemas.microsoft.com/office/drawing/2014/main" id="{679A23F6-7D87-4D57-900F-B3623AFC55EB}"/>
              </a:ext>
            </a:extLst>
          </p:cNvPr>
          <p:cNvSpPr/>
          <p:nvPr/>
        </p:nvSpPr>
        <p:spPr>
          <a:xfrm rot="16200000">
            <a:off x="14137385" y="3480430"/>
            <a:ext cx="537029" cy="462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A74857B-C25F-4BF5-AE44-5F782B820164}"/>
              </a:ext>
            </a:extLst>
          </p:cNvPr>
          <p:cNvPicPr>
            <a:picLocks noChangeAspect="1"/>
          </p:cNvPicPr>
          <p:nvPr/>
        </p:nvPicPr>
        <p:blipFill rotWithShape="1">
          <a:blip r:embed="rId4">
            <a:duotone>
              <a:prstClr val="black"/>
              <a:schemeClr val="accent4">
                <a:tint val="45000"/>
                <a:satMod val="400000"/>
              </a:schemeClr>
            </a:duotone>
          </a:blip>
          <a:srcRect l="2212" t="-681" r="65924" b="42606"/>
          <a:stretch/>
        </p:blipFill>
        <p:spPr>
          <a:xfrm>
            <a:off x="7657909" y="4384586"/>
            <a:ext cx="6668965" cy="1945420"/>
          </a:xfrm>
          <a:prstGeom prst="rect">
            <a:avLst/>
          </a:prstGeom>
        </p:spPr>
      </p:pic>
      <p:pic>
        <p:nvPicPr>
          <p:cNvPr id="21" name="Picture 20">
            <a:extLst>
              <a:ext uri="{FF2B5EF4-FFF2-40B4-BE49-F238E27FC236}">
                <a16:creationId xmlns:a16="http://schemas.microsoft.com/office/drawing/2014/main" id="{7B0815EE-8945-4E55-9993-92E5E9A5178C}"/>
              </a:ext>
            </a:extLst>
          </p:cNvPr>
          <p:cNvPicPr>
            <a:picLocks noChangeAspect="1"/>
          </p:cNvPicPr>
          <p:nvPr/>
        </p:nvPicPr>
        <p:blipFill rotWithShape="1">
          <a:blip r:embed="rId5">
            <a:duotone>
              <a:prstClr val="black"/>
              <a:schemeClr val="accent4">
                <a:tint val="45000"/>
                <a:satMod val="400000"/>
              </a:schemeClr>
            </a:duotone>
          </a:blip>
          <a:srcRect l="13936" r="59728" b="51454"/>
          <a:stretch/>
        </p:blipFill>
        <p:spPr>
          <a:xfrm>
            <a:off x="9588499" y="6940795"/>
            <a:ext cx="5468257" cy="1256756"/>
          </a:xfrm>
          <a:prstGeom prst="rect">
            <a:avLst/>
          </a:prstGeom>
        </p:spPr>
      </p:pic>
      <p:pic>
        <p:nvPicPr>
          <p:cNvPr id="22" name="Picture 21">
            <a:extLst>
              <a:ext uri="{FF2B5EF4-FFF2-40B4-BE49-F238E27FC236}">
                <a16:creationId xmlns:a16="http://schemas.microsoft.com/office/drawing/2014/main" id="{00AB0E09-A190-4E88-A137-24DCB55CD62D}"/>
              </a:ext>
            </a:extLst>
          </p:cNvPr>
          <p:cNvPicPr>
            <a:picLocks noChangeAspect="1"/>
          </p:cNvPicPr>
          <p:nvPr/>
        </p:nvPicPr>
        <p:blipFill rotWithShape="1">
          <a:blip r:embed="rId6">
            <a:duotone>
              <a:prstClr val="black"/>
              <a:schemeClr val="accent4">
                <a:tint val="45000"/>
                <a:satMod val="400000"/>
              </a:schemeClr>
            </a:duotone>
          </a:blip>
          <a:srcRect l="13557" r="55350" b="42351"/>
          <a:stretch/>
        </p:blipFill>
        <p:spPr>
          <a:xfrm>
            <a:off x="12322628" y="8579101"/>
            <a:ext cx="6400800" cy="1773491"/>
          </a:xfrm>
          <a:prstGeom prst="rect">
            <a:avLst/>
          </a:prstGeom>
        </p:spPr>
      </p:pic>
      <p:sp>
        <p:nvSpPr>
          <p:cNvPr id="25" name="TextBox 24">
            <a:extLst>
              <a:ext uri="{FF2B5EF4-FFF2-40B4-BE49-F238E27FC236}">
                <a16:creationId xmlns:a16="http://schemas.microsoft.com/office/drawing/2014/main" id="{ADD15D46-6FCD-4AC2-AADD-FE5A38ACDFBC}"/>
              </a:ext>
            </a:extLst>
          </p:cNvPr>
          <p:cNvSpPr txBox="1"/>
          <p:nvPr/>
        </p:nvSpPr>
        <p:spPr>
          <a:xfrm>
            <a:off x="14930071" y="2128390"/>
            <a:ext cx="7506226" cy="646331"/>
          </a:xfrm>
          <a:prstGeom prst="rect">
            <a:avLst/>
          </a:prstGeom>
          <a:noFill/>
        </p:spPr>
        <p:txBody>
          <a:bodyPr wrap="square">
            <a:spAutoFit/>
          </a:bodyPr>
          <a:lstStyle/>
          <a:p>
            <a:r>
              <a:rPr lang="en-US" b="1" dirty="0">
                <a:solidFill>
                  <a:srgbClr val="E0A71A"/>
                </a:solidFill>
              </a:rPr>
              <a:t>Price </a:t>
            </a:r>
            <a:r>
              <a:rPr lang="en-US" altLang="zh-CN" sz="2400" b="1" dirty="0">
                <a:solidFill>
                  <a:srgbClr val="E0A71A"/>
                </a:solidFill>
              </a:rPr>
              <a:t>×</a:t>
            </a:r>
            <a:r>
              <a:rPr lang="en-US" b="1" dirty="0">
                <a:solidFill>
                  <a:srgbClr val="E0A71A"/>
                </a:solidFill>
              </a:rPr>
              <a:t> Number of shares issued</a:t>
            </a:r>
          </a:p>
        </p:txBody>
      </p:sp>
      <p:sp>
        <p:nvSpPr>
          <p:cNvPr id="26" name="Isosceles Triangle 25">
            <a:extLst>
              <a:ext uri="{FF2B5EF4-FFF2-40B4-BE49-F238E27FC236}">
                <a16:creationId xmlns:a16="http://schemas.microsoft.com/office/drawing/2014/main" id="{887E1DCD-AD18-4D43-8DEC-8B152A71FCFD}"/>
              </a:ext>
            </a:extLst>
          </p:cNvPr>
          <p:cNvSpPr/>
          <p:nvPr/>
        </p:nvSpPr>
        <p:spPr>
          <a:xfrm rot="16200000">
            <a:off x="14137384" y="2223674"/>
            <a:ext cx="537029" cy="462956"/>
          </a:xfrm>
          <a:prstGeom prst="triangle">
            <a:avLst/>
          </a:prstGeom>
          <a:solidFill>
            <a:srgbClr val="E0A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0A71A"/>
              </a:solidFill>
            </a:endParaRPr>
          </a:p>
        </p:txBody>
      </p:sp>
      <p:sp>
        <p:nvSpPr>
          <p:cNvPr id="27" name="TextBox 26">
            <a:extLst>
              <a:ext uri="{FF2B5EF4-FFF2-40B4-BE49-F238E27FC236}">
                <a16:creationId xmlns:a16="http://schemas.microsoft.com/office/drawing/2014/main" id="{44B934E4-7F67-4CC4-94EC-833D8801EA47}"/>
              </a:ext>
            </a:extLst>
          </p:cNvPr>
          <p:cNvSpPr txBox="1"/>
          <p:nvPr/>
        </p:nvSpPr>
        <p:spPr>
          <a:xfrm>
            <a:off x="14930071" y="5069847"/>
            <a:ext cx="7506226" cy="646331"/>
          </a:xfrm>
          <a:prstGeom prst="rect">
            <a:avLst/>
          </a:prstGeom>
          <a:noFill/>
        </p:spPr>
        <p:txBody>
          <a:bodyPr wrap="square">
            <a:spAutoFit/>
          </a:bodyPr>
          <a:lstStyle/>
          <a:p>
            <a:r>
              <a:rPr lang="en-US" b="1" dirty="0">
                <a:solidFill>
                  <a:schemeClr val="accent2"/>
                </a:solidFill>
              </a:rPr>
              <a:t>Par value </a:t>
            </a:r>
            <a:r>
              <a:rPr lang="en-US" altLang="zh-CN" sz="2400" b="1" dirty="0">
                <a:solidFill>
                  <a:schemeClr val="accent2"/>
                </a:solidFill>
              </a:rPr>
              <a:t>×</a:t>
            </a:r>
            <a:r>
              <a:rPr lang="en-US" b="1" dirty="0">
                <a:solidFill>
                  <a:schemeClr val="accent2"/>
                </a:solidFill>
              </a:rPr>
              <a:t> Number of shares issued</a:t>
            </a:r>
          </a:p>
        </p:txBody>
      </p:sp>
      <p:sp>
        <p:nvSpPr>
          <p:cNvPr id="28" name="Isosceles Triangle 27">
            <a:extLst>
              <a:ext uri="{FF2B5EF4-FFF2-40B4-BE49-F238E27FC236}">
                <a16:creationId xmlns:a16="http://schemas.microsoft.com/office/drawing/2014/main" id="{95A997F9-2EF3-4622-B49A-C3DD89B335FA}"/>
              </a:ext>
            </a:extLst>
          </p:cNvPr>
          <p:cNvSpPr/>
          <p:nvPr/>
        </p:nvSpPr>
        <p:spPr>
          <a:xfrm rot="16200000">
            <a:off x="14137384" y="5165131"/>
            <a:ext cx="537029" cy="462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6BE2DD7-993B-43F6-83D4-79F187E980A9}"/>
              </a:ext>
            </a:extLst>
          </p:cNvPr>
          <p:cNvSpPr txBox="1"/>
          <p:nvPr/>
        </p:nvSpPr>
        <p:spPr>
          <a:xfrm>
            <a:off x="14930071" y="5680272"/>
            <a:ext cx="9175801" cy="646331"/>
          </a:xfrm>
          <a:prstGeom prst="rect">
            <a:avLst/>
          </a:prstGeom>
          <a:noFill/>
        </p:spPr>
        <p:txBody>
          <a:bodyPr wrap="square">
            <a:spAutoFit/>
          </a:bodyPr>
          <a:lstStyle/>
          <a:p>
            <a:r>
              <a:rPr lang="en-US" b="1" dirty="0">
                <a:solidFill>
                  <a:schemeClr val="accent2"/>
                </a:solidFill>
              </a:rPr>
              <a:t>(Price - Par value)</a:t>
            </a:r>
            <a:r>
              <a:rPr lang="en-US" altLang="zh-CN" sz="2400" b="1" dirty="0">
                <a:solidFill>
                  <a:schemeClr val="accent2"/>
                </a:solidFill>
              </a:rPr>
              <a:t> ×</a:t>
            </a:r>
            <a:r>
              <a:rPr lang="en-US" b="1" dirty="0">
                <a:solidFill>
                  <a:schemeClr val="accent2"/>
                </a:solidFill>
              </a:rPr>
              <a:t> Number of shares issued </a:t>
            </a:r>
          </a:p>
        </p:txBody>
      </p:sp>
      <p:sp>
        <p:nvSpPr>
          <p:cNvPr id="30" name="Isosceles Triangle 29">
            <a:extLst>
              <a:ext uri="{FF2B5EF4-FFF2-40B4-BE49-F238E27FC236}">
                <a16:creationId xmlns:a16="http://schemas.microsoft.com/office/drawing/2014/main" id="{F556545A-0D82-40E9-AE26-8A1CBEF18826}"/>
              </a:ext>
            </a:extLst>
          </p:cNvPr>
          <p:cNvSpPr/>
          <p:nvPr/>
        </p:nvSpPr>
        <p:spPr>
          <a:xfrm rot="16200000">
            <a:off x="14137385" y="5775556"/>
            <a:ext cx="537029" cy="462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C8D957D-8515-4795-ACF0-74EF3A53A8F6}"/>
              </a:ext>
            </a:extLst>
          </p:cNvPr>
          <p:cNvSpPr txBox="1"/>
          <p:nvPr/>
        </p:nvSpPr>
        <p:spPr>
          <a:xfrm>
            <a:off x="14930071" y="4423516"/>
            <a:ext cx="7506226" cy="646331"/>
          </a:xfrm>
          <a:prstGeom prst="rect">
            <a:avLst/>
          </a:prstGeom>
          <a:noFill/>
        </p:spPr>
        <p:txBody>
          <a:bodyPr wrap="square">
            <a:spAutoFit/>
          </a:bodyPr>
          <a:lstStyle/>
          <a:p>
            <a:r>
              <a:rPr lang="en-US" b="1" dirty="0">
                <a:solidFill>
                  <a:srgbClr val="E0A71A"/>
                </a:solidFill>
              </a:rPr>
              <a:t>Price </a:t>
            </a:r>
            <a:r>
              <a:rPr lang="en-US" altLang="zh-CN" sz="2400" b="1" dirty="0">
                <a:solidFill>
                  <a:srgbClr val="E0A71A"/>
                </a:solidFill>
              </a:rPr>
              <a:t>×</a:t>
            </a:r>
            <a:r>
              <a:rPr lang="en-US" b="1" dirty="0">
                <a:solidFill>
                  <a:srgbClr val="E0A71A"/>
                </a:solidFill>
              </a:rPr>
              <a:t> Number of shares issued</a:t>
            </a:r>
          </a:p>
        </p:txBody>
      </p:sp>
      <p:sp>
        <p:nvSpPr>
          <p:cNvPr id="32" name="Isosceles Triangle 31">
            <a:extLst>
              <a:ext uri="{FF2B5EF4-FFF2-40B4-BE49-F238E27FC236}">
                <a16:creationId xmlns:a16="http://schemas.microsoft.com/office/drawing/2014/main" id="{7140E727-2A30-4A14-A2DB-BB6F75F6C41B}"/>
              </a:ext>
            </a:extLst>
          </p:cNvPr>
          <p:cNvSpPr/>
          <p:nvPr/>
        </p:nvSpPr>
        <p:spPr>
          <a:xfrm rot="16200000">
            <a:off x="14137384" y="4518800"/>
            <a:ext cx="537029" cy="462956"/>
          </a:xfrm>
          <a:prstGeom prst="triangle">
            <a:avLst/>
          </a:prstGeom>
          <a:solidFill>
            <a:srgbClr val="E0A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6F454F4-6EF8-42AB-BB57-BB859FC16C44}"/>
              </a:ext>
            </a:extLst>
          </p:cNvPr>
          <p:cNvGrpSpPr/>
          <p:nvPr/>
        </p:nvGrpSpPr>
        <p:grpSpPr>
          <a:xfrm>
            <a:off x="12322628" y="10502400"/>
            <a:ext cx="6400800" cy="1945420"/>
            <a:chOff x="7657909" y="9805666"/>
            <a:chExt cx="6400800" cy="1945420"/>
          </a:xfrm>
        </p:grpSpPr>
        <p:pic>
          <p:nvPicPr>
            <p:cNvPr id="23" name="Picture 22">
              <a:extLst>
                <a:ext uri="{FF2B5EF4-FFF2-40B4-BE49-F238E27FC236}">
                  <a16:creationId xmlns:a16="http://schemas.microsoft.com/office/drawing/2014/main" id="{05DE3F86-400A-4BD2-AB7C-9545CAB2E0A0}"/>
                </a:ext>
              </a:extLst>
            </p:cNvPr>
            <p:cNvPicPr>
              <a:picLocks noChangeAspect="1"/>
            </p:cNvPicPr>
            <p:nvPr/>
          </p:nvPicPr>
          <p:blipFill rotWithShape="1">
            <a:blip r:embed="rId7">
              <a:duotone>
                <a:prstClr val="black"/>
                <a:schemeClr val="accent4">
                  <a:tint val="45000"/>
                  <a:satMod val="400000"/>
                </a:schemeClr>
              </a:duotone>
            </a:blip>
            <a:srcRect l="13108" r="55620" b="39816"/>
            <a:stretch/>
          </p:blipFill>
          <p:spPr>
            <a:xfrm>
              <a:off x="7657909" y="9805666"/>
              <a:ext cx="6400800" cy="1945420"/>
            </a:xfrm>
            <a:prstGeom prst="rect">
              <a:avLst/>
            </a:prstGeom>
          </p:spPr>
        </p:pic>
        <p:sp>
          <p:nvSpPr>
            <p:cNvPr id="33" name="Rectangle 32">
              <a:extLst>
                <a:ext uri="{FF2B5EF4-FFF2-40B4-BE49-F238E27FC236}">
                  <a16:creationId xmlns:a16="http://schemas.microsoft.com/office/drawing/2014/main" id="{2065EE70-2740-41B5-94A4-67CB4A98ED22}"/>
                </a:ext>
              </a:extLst>
            </p:cNvPr>
            <p:cNvSpPr/>
            <p:nvPr/>
          </p:nvSpPr>
          <p:spPr>
            <a:xfrm>
              <a:off x="9056914" y="9805666"/>
              <a:ext cx="3265715" cy="760734"/>
            </a:xfrm>
            <a:prstGeom prst="rect">
              <a:avLst/>
            </a:prstGeom>
            <a:solidFill>
              <a:srgbClr val="EB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Isosceles Triangle 34">
            <a:extLst>
              <a:ext uri="{FF2B5EF4-FFF2-40B4-BE49-F238E27FC236}">
                <a16:creationId xmlns:a16="http://schemas.microsoft.com/office/drawing/2014/main" id="{307CFD0A-0DD1-40F6-9F85-24B442A11085}"/>
              </a:ext>
            </a:extLst>
          </p:cNvPr>
          <p:cNvSpPr/>
          <p:nvPr/>
        </p:nvSpPr>
        <p:spPr>
          <a:xfrm rot="16200000">
            <a:off x="18454912" y="9864496"/>
            <a:ext cx="537029" cy="462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3293933-C9DF-4AE9-A1C9-7E6667841346}"/>
              </a:ext>
            </a:extLst>
          </p:cNvPr>
          <p:cNvSpPr txBox="1"/>
          <p:nvPr/>
        </p:nvSpPr>
        <p:spPr>
          <a:xfrm>
            <a:off x="18954906" y="9495809"/>
            <a:ext cx="5150966" cy="1200329"/>
          </a:xfrm>
          <a:prstGeom prst="rect">
            <a:avLst/>
          </a:prstGeom>
          <a:noFill/>
        </p:spPr>
        <p:txBody>
          <a:bodyPr wrap="square">
            <a:spAutoFit/>
          </a:bodyPr>
          <a:lstStyle/>
          <a:p>
            <a:r>
              <a:rPr lang="en-US" b="1" dirty="0">
                <a:solidFill>
                  <a:schemeClr val="accent2"/>
                </a:solidFill>
              </a:rPr>
              <a:t>(Price – </a:t>
            </a:r>
            <a:r>
              <a:rPr lang="en-US" altLang="zh-CN" b="1" dirty="0">
                <a:solidFill>
                  <a:srgbClr val="00B050"/>
                </a:solidFill>
              </a:rPr>
              <a:t>Purchase cost</a:t>
            </a:r>
            <a:r>
              <a:rPr lang="en-US" b="1" dirty="0">
                <a:solidFill>
                  <a:schemeClr val="accent2"/>
                </a:solidFill>
              </a:rPr>
              <a:t>)</a:t>
            </a:r>
            <a:r>
              <a:rPr lang="en-US" altLang="zh-CN" sz="2400" b="1" dirty="0">
                <a:solidFill>
                  <a:schemeClr val="accent2"/>
                </a:solidFill>
              </a:rPr>
              <a:t> ×</a:t>
            </a:r>
            <a:r>
              <a:rPr lang="en-US" b="1" dirty="0">
                <a:solidFill>
                  <a:schemeClr val="accent2"/>
                </a:solidFill>
              </a:rPr>
              <a:t> Number of shares sold</a:t>
            </a:r>
          </a:p>
        </p:txBody>
      </p:sp>
      <p:sp>
        <p:nvSpPr>
          <p:cNvPr id="37" name="TextBox 36">
            <a:extLst>
              <a:ext uri="{FF2B5EF4-FFF2-40B4-BE49-F238E27FC236}">
                <a16:creationId xmlns:a16="http://schemas.microsoft.com/office/drawing/2014/main" id="{ECCB9D1F-664A-4AE4-A4E6-67DB942887A3}"/>
              </a:ext>
            </a:extLst>
          </p:cNvPr>
          <p:cNvSpPr txBox="1"/>
          <p:nvPr/>
        </p:nvSpPr>
        <p:spPr>
          <a:xfrm>
            <a:off x="15578083" y="7577930"/>
            <a:ext cx="8799567" cy="646331"/>
          </a:xfrm>
          <a:prstGeom prst="rect">
            <a:avLst/>
          </a:prstGeom>
          <a:noFill/>
        </p:spPr>
        <p:txBody>
          <a:bodyPr wrap="square">
            <a:spAutoFit/>
          </a:bodyPr>
          <a:lstStyle/>
          <a:p>
            <a:r>
              <a:rPr lang="en-US" altLang="zh-CN" b="1" dirty="0">
                <a:solidFill>
                  <a:srgbClr val="00B050"/>
                </a:solidFill>
              </a:rPr>
              <a:t>Purchase cost</a:t>
            </a:r>
            <a:r>
              <a:rPr lang="en-US" altLang="zh-CN" sz="2400" b="1" dirty="0">
                <a:solidFill>
                  <a:schemeClr val="accent2"/>
                </a:solidFill>
              </a:rPr>
              <a:t> ×</a:t>
            </a:r>
            <a:r>
              <a:rPr lang="en-US" b="1" dirty="0">
                <a:solidFill>
                  <a:schemeClr val="accent2"/>
                </a:solidFill>
              </a:rPr>
              <a:t> Number of shares purchased</a:t>
            </a:r>
            <a:endParaRPr lang="en-US" b="1" dirty="0">
              <a:solidFill>
                <a:srgbClr val="00B050"/>
              </a:solidFill>
            </a:endParaRPr>
          </a:p>
        </p:txBody>
      </p:sp>
      <p:sp>
        <p:nvSpPr>
          <p:cNvPr id="38" name="TextBox 37">
            <a:extLst>
              <a:ext uri="{FF2B5EF4-FFF2-40B4-BE49-F238E27FC236}">
                <a16:creationId xmlns:a16="http://schemas.microsoft.com/office/drawing/2014/main" id="{F4BE0E6D-3406-47B4-BB4F-4F7388F9F6F6}"/>
              </a:ext>
            </a:extLst>
          </p:cNvPr>
          <p:cNvSpPr txBox="1"/>
          <p:nvPr/>
        </p:nvSpPr>
        <p:spPr>
          <a:xfrm>
            <a:off x="18954905" y="11142729"/>
            <a:ext cx="5150966" cy="1200329"/>
          </a:xfrm>
          <a:prstGeom prst="rect">
            <a:avLst/>
          </a:prstGeom>
          <a:noFill/>
        </p:spPr>
        <p:txBody>
          <a:bodyPr wrap="square">
            <a:spAutoFit/>
          </a:bodyPr>
          <a:lstStyle/>
          <a:p>
            <a:r>
              <a:rPr lang="en-US" b="1" dirty="0">
                <a:solidFill>
                  <a:schemeClr val="accent2"/>
                </a:solidFill>
              </a:rPr>
              <a:t>(</a:t>
            </a:r>
            <a:r>
              <a:rPr lang="en-US" altLang="zh-CN" b="1" dirty="0">
                <a:solidFill>
                  <a:srgbClr val="00B050"/>
                </a:solidFill>
              </a:rPr>
              <a:t>Purchase cost</a:t>
            </a:r>
            <a:r>
              <a:rPr lang="en-US" b="1" dirty="0">
                <a:solidFill>
                  <a:schemeClr val="accent2"/>
                </a:solidFill>
              </a:rPr>
              <a:t> – Price)</a:t>
            </a:r>
            <a:r>
              <a:rPr lang="en-US" altLang="zh-CN" sz="2400" b="1" dirty="0">
                <a:solidFill>
                  <a:schemeClr val="accent2"/>
                </a:solidFill>
              </a:rPr>
              <a:t> ×</a:t>
            </a:r>
            <a:r>
              <a:rPr lang="en-US" b="1" dirty="0">
                <a:solidFill>
                  <a:schemeClr val="accent2"/>
                </a:solidFill>
              </a:rPr>
              <a:t> Number of shares sold</a:t>
            </a:r>
          </a:p>
        </p:txBody>
      </p:sp>
      <p:sp>
        <p:nvSpPr>
          <p:cNvPr id="39" name="Isosceles Triangle 38">
            <a:extLst>
              <a:ext uri="{FF2B5EF4-FFF2-40B4-BE49-F238E27FC236}">
                <a16:creationId xmlns:a16="http://schemas.microsoft.com/office/drawing/2014/main" id="{7269AB05-C466-468B-98DC-2A7144F56BE4}"/>
              </a:ext>
            </a:extLst>
          </p:cNvPr>
          <p:cNvSpPr/>
          <p:nvPr/>
        </p:nvSpPr>
        <p:spPr>
          <a:xfrm rot="16200000">
            <a:off x="18454913" y="11356131"/>
            <a:ext cx="537029" cy="462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1DA8F2BE-40A6-4F06-AFF5-FB0E603D5180}"/>
              </a:ext>
            </a:extLst>
          </p:cNvPr>
          <p:cNvSpPr/>
          <p:nvPr/>
        </p:nvSpPr>
        <p:spPr>
          <a:xfrm rot="16200000">
            <a:off x="14893034" y="7669616"/>
            <a:ext cx="537029" cy="462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F176841-C4EF-4BC1-8EF2-24ABCF7A09D3}"/>
              </a:ext>
            </a:extLst>
          </p:cNvPr>
          <p:cNvSpPr txBox="1"/>
          <p:nvPr/>
        </p:nvSpPr>
        <p:spPr>
          <a:xfrm>
            <a:off x="15578084" y="6940795"/>
            <a:ext cx="5150966" cy="646331"/>
          </a:xfrm>
          <a:prstGeom prst="rect">
            <a:avLst/>
          </a:prstGeom>
          <a:noFill/>
        </p:spPr>
        <p:txBody>
          <a:bodyPr wrap="square">
            <a:spAutoFit/>
          </a:bodyPr>
          <a:lstStyle/>
          <a:p>
            <a:r>
              <a:rPr lang="en-US" altLang="zh-CN" b="1" dirty="0">
                <a:solidFill>
                  <a:schemeClr val="accent2"/>
                </a:solidFill>
              </a:rPr>
              <a:t>Contra equity account</a:t>
            </a:r>
            <a:endParaRPr lang="en-US" b="1" dirty="0">
              <a:solidFill>
                <a:schemeClr val="accent2"/>
              </a:solidFill>
            </a:endParaRPr>
          </a:p>
        </p:txBody>
      </p:sp>
      <p:sp>
        <p:nvSpPr>
          <p:cNvPr id="42" name="Isosceles Triangle 41">
            <a:extLst>
              <a:ext uri="{FF2B5EF4-FFF2-40B4-BE49-F238E27FC236}">
                <a16:creationId xmlns:a16="http://schemas.microsoft.com/office/drawing/2014/main" id="{7020BB8B-933B-4C95-9541-ED1C7A8D0EA6}"/>
              </a:ext>
            </a:extLst>
          </p:cNvPr>
          <p:cNvSpPr/>
          <p:nvPr/>
        </p:nvSpPr>
        <p:spPr>
          <a:xfrm rot="16200000">
            <a:off x="14893034" y="7032481"/>
            <a:ext cx="537029" cy="46295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ooter Placeholder 42">
            <a:extLst>
              <a:ext uri="{FF2B5EF4-FFF2-40B4-BE49-F238E27FC236}">
                <a16:creationId xmlns:a16="http://schemas.microsoft.com/office/drawing/2014/main" id="{AC453113-C219-43AD-9819-58DC600E35C0}"/>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44" name="Slide Number Placeholder 43">
            <a:extLst>
              <a:ext uri="{FF2B5EF4-FFF2-40B4-BE49-F238E27FC236}">
                <a16:creationId xmlns:a16="http://schemas.microsoft.com/office/drawing/2014/main" id="{0EE6D3AE-02A4-4D64-9B53-F6E411E232C7}"/>
              </a:ext>
            </a:extLst>
          </p:cNvPr>
          <p:cNvSpPr>
            <a:spLocks noGrp="1"/>
          </p:cNvSpPr>
          <p:nvPr>
            <p:ph type="sldNum" sz="quarter" idx="12"/>
          </p:nvPr>
        </p:nvSpPr>
        <p:spPr/>
        <p:txBody>
          <a:bodyPr/>
          <a:lstStyle/>
          <a:p>
            <a:fld id="{EBE3AD81-3AD4-9C46-856E-C08CF1183C60}" type="slidenum">
              <a:rPr lang="en-US" smtClean="0"/>
              <a:pPr/>
              <a:t>2</a:t>
            </a:fld>
            <a:endParaRPr lang="en-US" dirty="0"/>
          </a:p>
        </p:txBody>
      </p:sp>
    </p:spTree>
    <p:extLst>
      <p:ext uri="{BB962C8B-B14F-4D97-AF65-F5344CB8AC3E}">
        <p14:creationId xmlns:p14="http://schemas.microsoft.com/office/powerpoint/2010/main" val="950611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altLang="zh-CN" dirty="0"/>
              <a:t>To provide a reconciliation from </a:t>
            </a:r>
            <a:r>
              <a:rPr lang="en-US" altLang="zh-CN" b="1" dirty="0"/>
              <a:t>net income </a:t>
            </a:r>
            <a:r>
              <a:rPr lang="en-US" altLang="zh-CN" dirty="0"/>
              <a:t>(accrual basis) to </a:t>
            </a:r>
            <a:r>
              <a:rPr lang="en-US" altLang="zh-CN" b="1" dirty="0"/>
              <a:t>net cash flows from operating activities </a:t>
            </a:r>
            <a:r>
              <a:rPr lang="en-US" altLang="zh-CN" dirty="0"/>
              <a:t>(cash basis), we make the following adjustments</a:t>
            </a:r>
          </a:p>
        </p:txBody>
      </p:sp>
      <p:sp>
        <p:nvSpPr>
          <p:cNvPr id="4" name="Rounded Rectangle 3"/>
          <p:cNvSpPr/>
          <p:nvPr/>
        </p:nvSpPr>
        <p:spPr>
          <a:xfrm>
            <a:off x="14449786" y="4851388"/>
            <a:ext cx="8942008" cy="7534352"/>
          </a:xfrm>
          <a:prstGeom prst="roundRect">
            <a:avLst>
              <a:gd name="adj" fmla="val 4834"/>
            </a:avLst>
          </a:prstGeom>
          <a:solidFill>
            <a:srgbClr val="EFE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r>
              <a:rPr lang="en-US" altLang="zh-CN" dirty="0"/>
              <a:t>Step 1: Operating activities – Indirect method</a:t>
            </a:r>
            <a:endParaRPr lang="zh-CN" altLang="en-US" dirty="0"/>
          </a:p>
        </p:txBody>
      </p:sp>
      <p:sp>
        <p:nvSpPr>
          <p:cNvPr id="24" name="Rectangle 23"/>
          <p:cNvSpPr/>
          <p:nvPr/>
        </p:nvSpPr>
        <p:spPr>
          <a:xfrm>
            <a:off x="14819397" y="5871551"/>
            <a:ext cx="4734443" cy="1200329"/>
          </a:xfrm>
          <a:prstGeom prst="rect">
            <a:avLst/>
          </a:prstGeom>
        </p:spPr>
        <p:txBody>
          <a:bodyPr wrap="square">
            <a:spAutoFit/>
          </a:bodyPr>
          <a:lstStyle/>
          <a:p>
            <a:r>
              <a:rPr lang="en-US" altLang="zh-CN" dirty="0">
                <a:solidFill>
                  <a:schemeClr val="tx2"/>
                </a:solidFill>
              </a:rPr>
              <a:t>+ Depreciation expense</a:t>
            </a:r>
          </a:p>
          <a:p>
            <a:r>
              <a:rPr lang="en-US" altLang="zh-CN" dirty="0">
                <a:solidFill>
                  <a:schemeClr val="tx2"/>
                </a:solidFill>
              </a:rPr>
              <a:t>+ Amortization expense</a:t>
            </a:r>
            <a:endParaRPr lang="zh-CN" altLang="en-US" dirty="0">
              <a:solidFill>
                <a:schemeClr val="tx2"/>
              </a:solidFill>
            </a:endParaRPr>
          </a:p>
        </p:txBody>
      </p:sp>
      <p:sp>
        <p:nvSpPr>
          <p:cNvPr id="25" name="Rectangle 24"/>
          <p:cNvSpPr/>
          <p:nvPr/>
        </p:nvSpPr>
        <p:spPr>
          <a:xfrm>
            <a:off x="14819397" y="7344857"/>
            <a:ext cx="4734443" cy="1200329"/>
          </a:xfrm>
          <a:prstGeom prst="rect">
            <a:avLst/>
          </a:prstGeom>
        </p:spPr>
        <p:txBody>
          <a:bodyPr wrap="square">
            <a:spAutoFit/>
          </a:bodyPr>
          <a:lstStyle/>
          <a:p>
            <a:r>
              <a:rPr lang="en-US" altLang="zh-CN" dirty="0">
                <a:solidFill>
                  <a:schemeClr val="tx2"/>
                </a:solidFill>
              </a:rPr>
              <a:t>+ Loss on sale of assets</a:t>
            </a:r>
          </a:p>
          <a:p>
            <a:r>
              <a:rPr lang="en-US" altLang="zh-CN" dirty="0">
                <a:solidFill>
                  <a:schemeClr val="tx2"/>
                </a:solidFill>
              </a:rPr>
              <a:t>- Gain on sale of assets</a:t>
            </a:r>
            <a:endParaRPr lang="zh-CN" altLang="en-US" dirty="0">
              <a:solidFill>
                <a:schemeClr val="tx2"/>
              </a:solidFill>
            </a:endParaRPr>
          </a:p>
        </p:txBody>
      </p:sp>
      <p:sp>
        <p:nvSpPr>
          <p:cNvPr id="26" name="Rectangle 25"/>
          <p:cNvSpPr/>
          <p:nvPr/>
        </p:nvSpPr>
        <p:spPr>
          <a:xfrm>
            <a:off x="14819397" y="8826439"/>
            <a:ext cx="5817208" cy="2308324"/>
          </a:xfrm>
          <a:prstGeom prst="rect">
            <a:avLst/>
          </a:prstGeom>
        </p:spPr>
        <p:txBody>
          <a:bodyPr wrap="square">
            <a:spAutoFit/>
          </a:bodyPr>
          <a:lstStyle/>
          <a:p>
            <a:r>
              <a:rPr lang="en-US" altLang="zh-CN" dirty="0">
                <a:solidFill>
                  <a:schemeClr val="tx2"/>
                </a:solidFill>
              </a:rPr>
              <a:t>- Increase in a current asset</a:t>
            </a:r>
          </a:p>
          <a:p>
            <a:r>
              <a:rPr lang="en-US" altLang="zh-CN" dirty="0">
                <a:solidFill>
                  <a:schemeClr val="tx2"/>
                </a:solidFill>
              </a:rPr>
              <a:t>+ Decrease in a current asset</a:t>
            </a:r>
          </a:p>
          <a:p>
            <a:r>
              <a:rPr lang="en-US" altLang="zh-CN" dirty="0">
                <a:solidFill>
                  <a:schemeClr val="tx2"/>
                </a:solidFill>
              </a:rPr>
              <a:t>+ Increase in a current liability</a:t>
            </a:r>
          </a:p>
          <a:p>
            <a:r>
              <a:rPr lang="en-US" altLang="zh-CN" dirty="0">
                <a:solidFill>
                  <a:schemeClr val="tx2"/>
                </a:solidFill>
              </a:rPr>
              <a:t>- Decrease in a current liability</a:t>
            </a:r>
            <a:endParaRPr lang="zh-CN" altLang="en-US" dirty="0">
              <a:solidFill>
                <a:schemeClr val="tx2"/>
              </a:solidFill>
            </a:endParaRPr>
          </a:p>
        </p:txBody>
      </p:sp>
      <p:sp>
        <p:nvSpPr>
          <p:cNvPr id="31" name="Rectangle 30"/>
          <p:cNvSpPr/>
          <p:nvPr/>
        </p:nvSpPr>
        <p:spPr>
          <a:xfrm>
            <a:off x="14819397" y="11608068"/>
            <a:ext cx="8112221" cy="646331"/>
          </a:xfrm>
          <a:prstGeom prst="rect">
            <a:avLst/>
          </a:prstGeom>
        </p:spPr>
        <p:txBody>
          <a:bodyPr wrap="none">
            <a:spAutoFit/>
          </a:bodyPr>
          <a:lstStyle/>
          <a:p>
            <a:r>
              <a:rPr lang="en-US" altLang="zh-CN" b="1" dirty="0">
                <a:solidFill>
                  <a:schemeClr val="tx2"/>
                </a:solidFill>
              </a:rPr>
              <a:t>= Net cash flows from operating activities</a:t>
            </a:r>
            <a:endParaRPr lang="zh-CN" altLang="en-US" b="1" dirty="0">
              <a:solidFill>
                <a:schemeClr val="tx2"/>
              </a:solidFill>
            </a:endParaRPr>
          </a:p>
        </p:txBody>
      </p:sp>
      <p:sp>
        <p:nvSpPr>
          <p:cNvPr id="32" name="Rectangle 31"/>
          <p:cNvSpPr/>
          <p:nvPr/>
        </p:nvSpPr>
        <p:spPr>
          <a:xfrm>
            <a:off x="14819397" y="5036055"/>
            <a:ext cx="2393027" cy="646331"/>
          </a:xfrm>
          <a:prstGeom prst="rect">
            <a:avLst/>
          </a:prstGeom>
        </p:spPr>
        <p:txBody>
          <a:bodyPr wrap="none">
            <a:spAutoFit/>
          </a:bodyPr>
          <a:lstStyle/>
          <a:p>
            <a:r>
              <a:rPr lang="en-US" altLang="zh-CN" b="1" dirty="0">
                <a:solidFill>
                  <a:schemeClr val="tx2"/>
                </a:solidFill>
              </a:rPr>
              <a:t>Net income</a:t>
            </a:r>
            <a:endParaRPr lang="zh-CN" altLang="en-US" b="1" dirty="0">
              <a:solidFill>
                <a:schemeClr val="tx2"/>
              </a:solidFill>
            </a:endParaRPr>
          </a:p>
        </p:txBody>
      </p:sp>
      <p:sp>
        <p:nvSpPr>
          <p:cNvPr id="17" name="Rounded Rectangular Callout 16"/>
          <p:cNvSpPr/>
          <p:nvPr/>
        </p:nvSpPr>
        <p:spPr>
          <a:xfrm>
            <a:off x="17212424" y="4789005"/>
            <a:ext cx="2566010" cy="617871"/>
          </a:xfrm>
          <a:prstGeom prst="wedgeRoundRectCallout">
            <a:avLst>
              <a:gd name="adj1" fmla="val -42221"/>
              <a:gd name="adj2" fmla="val 72257"/>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Starting point</a:t>
            </a:r>
          </a:p>
        </p:txBody>
      </p:sp>
      <p:sp>
        <p:nvSpPr>
          <p:cNvPr id="18" name="Rounded Rectangular Callout 17"/>
          <p:cNvSpPr/>
          <p:nvPr/>
        </p:nvSpPr>
        <p:spPr>
          <a:xfrm>
            <a:off x="21021210" y="10889583"/>
            <a:ext cx="2566010" cy="617871"/>
          </a:xfrm>
          <a:prstGeom prst="wedgeRoundRectCallout">
            <a:avLst>
              <a:gd name="adj1" fmla="val -42221"/>
              <a:gd name="adj2" fmla="val 72257"/>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Destination</a:t>
            </a:r>
          </a:p>
        </p:txBody>
      </p:sp>
      <p:sp>
        <p:nvSpPr>
          <p:cNvPr id="20" name="Rectangle 19"/>
          <p:cNvSpPr/>
          <p:nvPr/>
        </p:nvSpPr>
        <p:spPr>
          <a:xfrm>
            <a:off x="5516287" y="4851388"/>
            <a:ext cx="3123740" cy="830997"/>
          </a:xfrm>
          <a:prstGeom prst="rect">
            <a:avLst/>
          </a:prstGeom>
        </p:spPr>
        <p:txBody>
          <a:bodyPr wrap="none">
            <a:spAutoFit/>
          </a:bodyPr>
          <a:lstStyle/>
          <a:p>
            <a:pPr algn="ctr"/>
            <a:r>
              <a:rPr lang="en-US" altLang="zh-CN" sz="4800" b="1" dirty="0">
                <a:solidFill>
                  <a:srgbClr val="00759C"/>
                </a:solidFill>
              </a:rPr>
              <a:t>Net income</a:t>
            </a:r>
          </a:p>
        </p:txBody>
      </p:sp>
      <p:sp>
        <p:nvSpPr>
          <p:cNvPr id="21" name="Rectangle 20"/>
          <p:cNvSpPr/>
          <p:nvPr/>
        </p:nvSpPr>
        <p:spPr>
          <a:xfrm>
            <a:off x="4207687" y="11554743"/>
            <a:ext cx="5740941" cy="830997"/>
          </a:xfrm>
          <a:prstGeom prst="rect">
            <a:avLst/>
          </a:prstGeom>
        </p:spPr>
        <p:txBody>
          <a:bodyPr wrap="square">
            <a:spAutoFit/>
          </a:bodyPr>
          <a:lstStyle/>
          <a:p>
            <a:pPr algn="ctr"/>
            <a:r>
              <a:rPr lang="en-US" altLang="zh-CN" sz="4800" b="1" dirty="0">
                <a:solidFill>
                  <a:srgbClr val="B17F0F"/>
                </a:solidFill>
              </a:rPr>
              <a:t>Operating Cash Flows</a:t>
            </a:r>
          </a:p>
        </p:txBody>
      </p:sp>
      <p:sp>
        <p:nvSpPr>
          <p:cNvPr id="22" name="Down Arrow 21"/>
          <p:cNvSpPr/>
          <p:nvPr/>
        </p:nvSpPr>
        <p:spPr>
          <a:xfrm>
            <a:off x="6107128" y="5682386"/>
            <a:ext cx="1942060" cy="5925682"/>
          </a:xfrm>
          <a:prstGeom prst="downArrow">
            <a:avLst>
              <a:gd name="adj1" fmla="val 50000"/>
              <a:gd name="adj2" fmla="val 29989"/>
            </a:avLst>
          </a:prstGeom>
          <a:gradFill>
            <a:gsLst>
              <a:gs pos="0">
                <a:srgbClr val="00759C"/>
              </a:gs>
              <a:gs pos="100000">
                <a:srgbClr val="B17F0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ounded Rectangle 22"/>
          <p:cNvSpPr/>
          <p:nvPr/>
        </p:nvSpPr>
        <p:spPr>
          <a:xfrm>
            <a:off x="7133741" y="6012016"/>
            <a:ext cx="3939399" cy="919401"/>
          </a:xfrm>
          <a:prstGeom prst="roundRect">
            <a:avLst/>
          </a:prstGeom>
          <a:solidFill>
            <a:schemeClr val="bg1"/>
          </a:solidFill>
          <a:ln w="38100">
            <a:solidFill>
              <a:schemeClr val="accent2"/>
            </a:solidFill>
          </a:ln>
        </p:spPr>
        <p:txBody>
          <a:bodyPr wrap="none">
            <a:spAutoFit/>
          </a:bodyPr>
          <a:lstStyle/>
          <a:p>
            <a:r>
              <a:rPr lang="en-US" altLang="zh-CN" sz="4800" dirty="0">
                <a:solidFill>
                  <a:schemeClr val="accent2"/>
                </a:solidFill>
              </a:rPr>
              <a:t>Noncash items</a:t>
            </a:r>
          </a:p>
        </p:txBody>
      </p:sp>
      <p:sp>
        <p:nvSpPr>
          <p:cNvPr id="27" name="Rounded Rectangle 26"/>
          <p:cNvSpPr/>
          <p:nvPr/>
        </p:nvSpPr>
        <p:spPr>
          <a:xfrm>
            <a:off x="7133741" y="7511176"/>
            <a:ext cx="5209388" cy="919401"/>
          </a:xfrm>
          <a:prstGeom prst="roundRect">
            <a:avLst/>
          </a:prstGeom>
          <a:solidFill>
            <a:schemeClr val="bg1"/>
          </a:solidFill>
          <a:ln w="38100">
            <a:solidFill>
              <a:schemeClr val="accent2"/>
            </a:solidFill>
          </a:ln>
        </p:spPr>
        <p:txBody>
          <a:bodyPr wrap="none">
            <a:spAutoFit/>
          </a:bodyPr>
          <a:lstStyle/>
          <a:p>
            <a:r>
              <a:rPr lang="en-US" altLang="zh-CN" sz="4800" dirty="0" err="1">
                <a:solidFill>
                  <a:schemeClr val="accent2"/>
                </a:solidFill>
              </a:rPr>
              <a:t>Nonoperating</a:t>
            </a:r>
            <a:r>
              <a:rPr lang="en-US" altLang="zh-CN" sz="4800" dirty="0">
                <a:solidFill>
                  <a:schemeClr val="accent2"/>
                </a:solidFill>
              </a:rPr>
              <a:t> items</a:t>
            </a:r>
          </a:p>
        </p:txBody>
      </p:sp>
      <p:sp>
        <p:nvSpPr>
          <p:cNvPr id="28" name="Rounded Rectangle 27"/>
          <p:cNvSpPr/>
          <p:nvPr/>
        </p:nvSpPr>
        <p:spPr>
          <a:xfrm>
            <a:off x="7133741" y="9098098"/>
            <a:ext cx="6659043" cy="1736646"/>
          </a:xfrm>
          <a:prstGeom prst="roundRect">
            <a:avLst/>
          </a:prstGeom>
          <a:solidFill>
            <a:schemeClr val="bg1"/>
          </a:solidFill>
          <a:ln w="38100">
            <a:solidFill>
              <a:schemeClr val="accent2"/>
            </a:solidFill>
          </a:ln>
        </p:spPr>
        <p:txBody>
          <a:bodyPr wrap="none">
            <a:spAutoFit/>
          </a:bodyPr>
          <a:lstStyle/>
          <a:p>
            <a:r>
              <a:rPr lang="en-US" altLang="zh-CN" sz="4800" dirty="0">
                <a:solidFill>
                  <a:schemeClr val="accent2"/>
                </a:solidFill>
              </a:rPr>
              <a:t>Changes in current assets</a:t>
            </a:r>
          </a:p>
          <a:p>
            <a:r>
              <a:rPr lang="en-US" altLang="zh-CN" sz="4800" dirty="0">
                <a:solidFill>
                  <a:schemeClr val="accent2"/>
                </a:solidFill>
              </a:rPr>
              <a:t>and current liabilities</a:t>
            </a:r>
          </a:p>
        </p:txBody>
      </p:sp>
      <p:sp>
        <p:nvSpPr>
          <p:cNvPr id="34" name="Rectangle 33"/>
          <p:cNvSpPr/>
          <p:nvPr/>
        </p:nvSpPr>
        <p:spPr>
          <a:xfrm>
            <a:off x="732259" y="7511176"/>
            <a:ext cx="5820696" cy="1384995"/>
          </a:xfrm>
          <a:prstGeom prst="rect">
            <a:avLst/>
          </a:prstGeom>
        </p:spPr>
        <p:txBody>
          <a:bodyPr wrap="none">
            <a:spAutoFit/>
          </a:bodyPr>
          <a:lstStyle/>
          <a:p>
            <a:pPr algn="ctr"/>
            <a:r>
              <a:rPr lang="en-US" altLang="zh-CN" sz="4800" b="1" dirty="0">
                <a:solidFill>
                  <a:schemeClr val="accent2"/>
                </a:solidFill>
              </a:rPr>
              <a:t>Adjustments</a:t>
            </a:r>
          </a:p>
          <a:p>
            <a:pPr algn="ctr"/>
            <a:r>
              <a:rPr lang="en-US" altLang="zh-CN" dirty="0">
                <a:solidFill>
                  <a:schemeClr val="accent2"/>
                </a:solidFill>
              </a:rPr>
              <a:t>(to remove noncash activities)</a:t>
            </a:r>
          </a:p>
        </p:txBody>
      </p:sp>
      <p:sp>
        <p:nvSpPr>
          <p:cNvPr id="7" name="Footer Placeholder 6">
            <a:extLst>
              <a:ext uri="{FF2B5EF4-FFF2-40B4-BE49-F238E27FC236}">
                <a16:creationId xmlns:a16="http://schemas.microsoft.com/office/drawing/2014/main" id="{2D2E5ECB-F096-48BE-BF2B-3B7ED2A4DE4E}"/>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8" name="Slide Number Placeholder 7">
            <a:extLst>
              <a:ext uri="{FF2B5EF4-FFF2-40B4-BE49-F238E27FC236}">
                <a16:creationId xmlns:a16="http://schemas.microsoft.com/office/drawing/2014/main" id="{1EFE4601-9414-4665-A052-467296CA85EE}"/>
              </a:ext>
            </a:extLst>
          </p:cNvPr>
          <p:cNvSpPr>
            <a:spLocks noGrp="1"/>
          </p:cNvSpPr>
          <p:nvPr>
            <p:ph type="sldNum" sz="quarter" idx="12"/>
          </p:nvPr>
        </p:nvSpPr>
        <p:spPr/>
        <p:txBody>
          <a:bodyPr/>
          <a:lstStyle/>
          <a:p>
            <a:fld id="{EBE3AD81-3AD4-9C46-856E-C08CF1183C60}" type="slidenum">
              <a:rPr lang="en-US" smtClean="0"/>
              <a:pPr/>
              <a:t>20</a:t>
            </a:fld>
            <a:endParaRPr lang="en-US" dirty="0"/>
          </a:p>
        </p:txBody>
      </p:sp>
    </p:spTree>
    <p:extLst>
      <p:ext uri="{BB962C8B-B14F-4D97-AF65-F5344CB8AC3E}">
        <p14:creationId xmlns:p14="http://schemas.microsoft.com/office/powerpoint/2010/main" val="45612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Step 1: Operating activities – Indirect method (cont’d)</a:t>
            </a:r>
            <a:endParaRPr lang="zh-CN" altLang="en-US" dirty="0"/>
          </a:p>
        </p:txBody>
      </p:sp>
      <p:sp>
        <p:nvSpPr>
          <p:cNvPr id="3" name="Content Placeholder 2"/>
          <p:cNvSpPr>
            <a:spLocks noGrp="1"/>
          </p:cNvSpPr>
          <p:nvPr>
            <p:ph sz="quarter" idx="13"/>
          </p:nvPr>
        </p:nvSpPr>
        <p:spPr/>
        <p:txBody>
          <a:bodyPr>
            <a:normAutofit/>
          </a:bodyPr>
          <a:lstStyle/>
          <a:p>
            <a:r>
              <a:rPr lang="en-US" altLang="zh-CN" dirty="0"/>
              <a:t>Reasons behind the three adjustments</a:t>
            </a:r>
          </a:p>
        </p:txBody>
      </p:sp>
      <p:sp>
        <p:nvSpPr>
          <p:cNvPr id="4" name="Rounded Rectangle 3"/>
          <p:cNvSpPr/>
          <p:nvPr/>
        </p:nvSpPr>
        <p:spPr>
          <a:xfrm>
            <a:off x="2028341" y="3294216"/>
            <a:ext cx="20857059" cy="1736646"/>
          </a:xfrm>
          <a:prstGeom prst="roundRect">
            <a:avLst/>
          </a:prstGeom>
          <a:solidFill>
            <a:schemeClr val="bg1"/>
          </a:solidFill>
          <a:ln w="38100">
            <a:solidFill>
              <a:schemeClr val="accent2"/>
            </a:solidFill>
          </a:ln>
        </p:spPr>
        <p:txBody>
          <a:bodyPr wrap="square">
            <a:spAutoFit/>
          </a:bodyPr>
          <a:lstStyle/>
          <a:p>
            <a:r>
              <a:rPr lang="en-US" altLang="zh-CN" sz="4800" b="1" dirty="0">
                <a:solidFill>
                  <a:schemeClr val="tx2"/>
                </a:solidFill>
              </a:rPr>
              <a:t>Noncash items </a:t>
            </a:r>
            <a:r>
              <a:rPr lang="en-US" altLang="zh-CN" sz="4800" dirty="0">
                <a:solidFill>
                  <a:schemeClr val="tx2"/>
                </a:solidFill>
              </a:rPr>
              <a:t>– revenue and expense items that do not affect cash</a:t>
            </a:r>
          </a:p>
          <a:p>
            <a:r>
              <a:rPr lang="en-US" altLang="zh-CN" sz="4800" dirty="0">
                <a:solidFill>
                  <a:schemeClr val="accent2"/>
                </a:solidFill>
              </a:rPr>
              <a:t>Examples</a:t>
            </a:r>
            <a:r>
              <a:rPr lang="en-US" altLang="zh-CN" sz="4800" dirty="0">
                <a:solidFill>
                  <a:schemeClr val="tx2"/>
                </a:solidFill>
              </a:rPr>
              <a:t>: depreciation expense and amortization expense</a:t>
            </a:r>
          </a:p>
        </p:txBody>
      </p:sp>
      <p:sp>
        <p:nvSpPr>
          <p:cNvPr id="5" name="Rounded Rectangle 4"/>
          <p:cNvSpPr/>
          <p:nvPr/>
        </p:nvSpPr>
        <p:spPr>
          <a:xfrm>
            <a:off x="2028341" y="5126376"/>
            <a:ext cx="20857059" cy="1736646"/>
          </a:xfrm>
          <a:prstGeom prst="roundRect">
            <a:avLst/>
          </a:prstGeom>
          <a:solidFill>
            <a:schemeClr val="bg1"/>
          </a:solidFill>
          <a:ln w="38100">
            <a:solidFill>
              <a:schemeClr val="accent2"/>
            </a:solidFill>
          </a:ln>
        </p:spPr>
        <p:txBody>
          <a:bodyPr wrap="square">
            <a:spAutoFit/>
          </a:bodyPr>
          <a:lstStyle/>
          <a:p>
            <a:r>
              <a:rPr lang="en-US" altLang="zh-CN" sz="4800" b="1" dirty="0" err="1">
                <a:solidFill>
                  <a:schemeClr val="tx2"/>
                </a:solidFill>
              </a:rPr>
              <a:t>Nonoperating</a:t>
            </a:r>
            <a:r>
              <a:rPr lang="en-US" altLang="zh-CN" sz="4800" b="1" dirty="0">
                <a:solidFill>
                  <a:schemeClr val="tx2"/>
                </a:solidFill>
              </a:rPr>
              <a:t> items </a:t>
            </a:r>
            <a:r>
              <a:rPr lang="en-US" altLang="zh-CN" sz="4800" dirty="0">
                <a:solidFill>
                  <a:schemeClr val="tx2"/>
                </a:solidFill>
              </a:rPr>
              <a:t>– gains and losses that do not affect operating cash flows</a:t>
            </a:r>
          </a:p>
          <a:p>
            <a:r>
              <a:rPr lang="en-US" altLang="zh-CN" sz="4800" dirty="0">
                <a:solidFill>
                  <a:schemeClr val="accent2"/>
                </a:solidFill>
              </a:rPr>
              <a:t>Examples</a:t>
            </a:r>
            <a:r>
              <a:rPr lang="en-US" altLang="zh-CN" sz="4800" dirty="0">
                <a:solidFill>
                  <a:schemeClr val="tx2"/>
                </a:solidFill>
              </a:rPr>
              <a:t>: gains and losses on the sale of land, buildings, and equipment</a:t>
            </a:r>
          </a:p>
        </p:txBody>
      </p:sp>
      <p:sp>
        <p:nvSpPr>
          <p:cNvPr id="6" name="Rounded Rectangle 5"/>
          <p:cNvSpPr/>
          <p:nvPr/>
        </p:nvSpPr>
        <p:spPr>
          <a:xfrm>
            <a:off x="2028341" y="6958536"/>
            <a:ext cx="20857059" cy="5415677"/>
          </a:xfrm>
          <a:prstGeom prst="roundRect">
            <a:avLst>
              <a:gd name="adj" fmla="val 6339"/>
            </a:avLst>
          </a:prstGeom>
          <a:solidFill>
            <a:schemeClr val="bg1"/>
          </a:solidFill>
          <a:ln w="38100">
            <a:solidFill>
              <a:schemeClr val="accent2"/>
            </a:solidFill>
          </a:ln>
        </p:spPr>
        <p:txBody>
          <a:bodyPr wrap="square">
            <a:spAutoFit/>
          </a:bodyPr>
          <a:lstStyle/>
          <a:p>
            <a:r>
              <a:rPr lang="en-US" altLang="zh-CN" sz="4800" b="1" dirty="0">
                <a:solidFill>
                  <a:schemeClr val="tx2"/>
                </a:solidFill>
              </a:rPr>
              <a:t>Changes in current assets and current liabilities </a:t>
            </a:r>
            <a:r>
              <a:rPr lang="en-US" altLang="zh-CN" sz="4800" dirty="0">
                <a:solidFill>
                  <a:schemeClr val="tx2"/>
                </a:solidFill>
              </a:rPr>
              <a:t>– these changes represent the noncash portion of some revenues and expenses. They occur when the cash flow for the year does not equal the related amount reported in the income statement</a:t>
            </a:r>
          </a:p>
          <a:p>
            <a:r>
              <a:rPr lang="en-US" altLang="zh-CN" sz="4800" dirty="0">
                <a:solidFill>
                  <a:schemeClr val="accent2"/>
                </a:solidFill>
              </a:rPr>
              <a:t>Example</a:t>
            </a:r>
            <a:r>
              <a:rPr lang="en-US" altLang="zh-CN" sz="4800" dirty="0">
                <a:solidFill>
                  <a:schemeClr val="tx2"/>
                </a:solidFill>
              </a:rPr>
              <a:t>: all sales to customers are reported as revenues in the income statement, but only cash collected from customers represents an operating cash inflow. The amount of revenue not collected in cash will equal the increase in accounts receivable</a:t>
            </a:r>
          </a:p>
        </p:txBody>
      </p:sp>
      <p:sp>
        <p:nvSpPr>
          <p:cNvPr id="9" name="Footer Placeholder 8">
            <a:extLst>
              <a:ext uri="{FF2B5EF4-FFF2-40B4-BE49-F238E27FC236}">
                <a16:creationId xmlns:a16="http://schemas.microsoft.com/office/drawing/2014/main" id="{1565CCC2-2AD2-4A40-96E2-655051AC1C0B}"/>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0" name="Slide Number Placeholder 9">
            <a:extLst>
              <a:ext uri="{FF2B5EF4-FFF2-40B4-BE49-F238E27FC236}">
                <a16:creationId xmlns:a16="http://schemas.microsoft.com/office/drawing/2014/main" id="{38432611-C538-440D-9C79-BDB60876A5EB}"/>
              </a:ext>
            </a:extLst>
          </p:cNvPr>
          <p:cNvSpPr>
            <a:spLocks noGrp="1"/>
          </p:cNvSpPr>
          <p:nvPr>
            <p:ph type="sldNum" sz="quarter" idx="12"/>
          </p:nvPr>
        </p:nvSpPr>
        <p:spPr/>
        <p:txBody>
          <a:bodyPr/>
          <a:lstStyle/>
          <a:p>
            <a:fld id="{EBE3AD81-3AD4-9C46-856E-C08CF1183C60}" type="slidenum">
              <a:rPr lang="en-US" smtClean="0"/>
              <a:pPr/>
              <a:t>21</a:t>
            </a:fld>
            <a:endParaRPr lang="en-US" dirty="0"/>
          </a:p>
        </p:txBody>
      </p:sp>
    </p:spTree>
    <p:extLst>
      <p:ext uri="{BB962C8B-B14F-4D97-AF65-F5344CB8AC3E}">
        <p14:creationId xmlns:p14="http://schemas.microsoft.com/office/powerpoint/2010/main" val="2150927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85DC-376C-4EB9-82BE-9AC2FE9A6DCC}"/>
              </a:ext>
            </a:extLst>
          </p:cNvPr>
          <p:cNvSpPr>
            <a:spLocks noGrp="1"/>
          </p:cNvSpPr>
          <p:nvPr>
            <p:ph type="title"/>
          </p:nvPr>
        </p:nvSpPr>
        <p:spPr/>
        <p:txBody>
          <a:bodyPr>
            <a:normAutofit fontScale="90000"/>
          </a:bodyPr>
          <a:lstStyle/>
          <a:p>
            <a:r>
              <a:rPr lang="en-US" altLang="zh-CN" dirty="0"/>
              <a:t>Step 1: Operating activities – Indirect method (cont’d)</a:t>
            </a:r>
            <a:endParaRPr lang="en-US" dirty="0"/>
          </a:p>
        </p:txBody>
      </p:sp>
      <p:sp>
        <p:nvSpPr>
          <p:cNvPr id="4" name="Rectangle 3">
            <a:extLst>
              <a:ext uri="{FF2B5EF4-FFF2-40B4-BE49-F238E27FC236}">
                <a16:creationId xmlns:a16="http://schemas.microsoft.com/office/drawing/2014/main" id="{8C65AB02-12D6-4F55-979A-4D604CB1DD67}"/>
              </a:ext>
            </a:extLst>
          </p:cNvPr>
          <p:cNvSpPr/>
          <p:nvPr/>
        </p:nvSpPr>
        <p:spPr>
          <a:xfrm>
            <a:off x="988312" y="7201761"/>
            <a:ext cx="3928319" cy="646331"/>
          </a:xfrm>
          <a:prstGeom prst="rect">
            <a:avLst/>
          </a:prstGeom>
          <a:noFill/>
        </p:spPr>
        <p:txBody>
          <a:bodyPr wrap="none">
            <a:spAutoFit/>
          </a:bodyPr>
          <a:lstStyle/>
          <a:p>
            <a:r>
              <a:rPr lang="en-US" altLang="zh-CN" dirty="0">
                <a:solidFill>
                  <a:srgbClr val="0070C0"/>
                </a:solidFill>
              </a:rPr>
              <a:t>1 Income statement</a:t>
            </a:r>
          </a:p>
        </p:txBody>
      </p:sp>
      <p:sp>
        <p:nvSpPr>
          <p:cNvPr id="5" name="Rectangle 4">
            <a:extLst>
              <a:ext uri="{FF2B5EF4-FFF2-40B4-BE49-F238E27FC236}">
                <a16:creationId xmlns:a16="http://schemas.microsoft.com/office/drawing/2014/main" id="{82B1D6B5-35C9-4F08-885A-37360D3429A3}"/>
              </a:ext>
            </a:extLst>
          </p:cNvPr>
          <p:cNvSpPr/>
          <p:nvPr/>
        </p:nvSpPr>
        <p:spPr>
          <a:xfrm>
            <a:off x="6603835" y="7524926"/>
            <a:ext cx="5584990" cy="1200329"/>
          </a:xfrm>
          <a:prstGeom prst="rect">
            <a:avLst/>
          </a:prstGeom>
          <a:solidFill>
            <a:schemeClr val="bg1"/>
          </a:solidFill>
        </p:spPr>
        <p:txBody>
          <a:bodyPr wrap="none">
            <a:spAutoFit/>
          </a:bodyPr>
          <a:lstStyle/>
          <a:p>
            <a:pPr algn="r"/>
            <a:r>
              <a:rPr lang="en-US" altLang="zh-CN" dirty="0">
                <a:solidFill>
                  <a:srgbClr val="478D3C"/>
                </a:solidFill>
              </a:rPr>
              <a:t>2 Comparative statement of </a:t>
            </a:r>
          </a:p>
          <a:p>
            <a:pPr algn="r"/>
            <a:r>
              <a:rPr lang="en-US" altLang="zh-CN" dirty="0">
                <a:solidFill>
                  <a:srgbClr val="478D3C"/>
                </a:solidFill>
              </a:rPr>
              <a:t>financial position (two years)</a:t>
            </a:r>
          </a:p>
        </p:txBody>
      </p:sp>
      <p:sp>
        <p:nvSpPr>
          <p:cNvPr id="6" name="Rectangle 5">
            <a:extLst>
              <a:ext uri="{FF2B5EF4-FFF2-40B4-BE49-F238E27FC236}">
                <a16:creationId xmlns:a16="http://schemas.microsoft.com/office/drawing/2014/main" id="{BDE2E286-DA1A-4CDA-9EB4-B694D9CF947F}"/>
              </a:ext>
            </a:extLst>
          </p:cNvPr>
          <p:cNvSpPr/>
          <p:nvPr/>
        </p:nvSpPr>
        <p:spPr>
          <a:xfrm>
            <a:off x="974216" y="8447201"/>
            <a:ext cx="4872809" cy="646331"/>
          </a:xfrm>
          <a:prstGeom prst="rect">
            <a:avLst/>
          </a:prstGeom>
        </p:spPr>
        <p:txBody>
          <a:bodyPr wrap="none">
            <a:spAutoFit/>
          </a:bodyPr>
          <a:lstStyle/>
          <a:p>
            <a:r>
              <a:rPr lang="en-US" altLang="zh-CN" dirty="0">
                <a:solidFill>
                  <a:schemeClr val="accent1"/>
                </a:solidFill>
              </a:rPr>
              <a:t>3 Additional information </a:t>
            </a:r>
            <a:endParaRPr lang="zh-CN" altLang="en-US" dirty="0"/>
          </a:p>
        </p:txBody>
      </p:sp>
      <p:sp>
        <p:nvSpPr>
          <p:cNvPr id="7" name="Isosceles Triangle 6">
            <a:extLst>
              <a:ext uri="{FF2B5EF4-FFF2-40B4-BE49-F238E27FC236}">
                <a16:creationId xmlns:a16="http://schemas.microsoft.com/office/drawing/2014/main" id="{0AB5E92F-83F4-4088-8EB4-61E24AEB734F}"/>
              </a:ext>
            </a:extLst>
          </p:cNvPr>
          <p:cNvSpPr/>
          <p:nvPr/>
        </p:nvSpPr>
        <p:spPr>
          <a:xfrm>
            <a:off x="4916631" y="7329940"/>
            <a:ext cx="452366" cy="38997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8" name="Isosceles Triangle 7">
            <a:extLst>
              <a:ext uri="{FF2B5EF4-FFF2-40B4-BE49-F238E27FC236}">
                <a16:creationId xmlns:a16="http://schemas.microsoft.com/office/drawing/2014/main" id="{2F1C64C6-9CF4-4198-9E51-4B2C6009ED13}"/>
              </a:ext>
            </a:extLst>
          </p:cNvPr>
          <p:cNvSpPr/>
          <p:nvPr/>
        </p:nvSpPr>
        <p:spPr>
          <a:xfrm rot="10800000">
            <a:off x="5666561" y="8621267"/>
            <a:ext cx="452366" cy="389971"/>
          </a:xfrm>
          <a:prstGeom prst="triangle">
            <a:avLst/>
          </a:prstGeom>
          <a:solidFill>
            <a:srgbClr val="656E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Isosceles Triangle 8">
            <a:extLst>
              <a:ext uri="{FF2B5EF4-FFF2-40B4-BE49-F238E27FC236}">
                <a16:creationId xmlns:a16="http://schemas.microsoft.com/office/drawing/2014/main" id="{07E10731-F4D1-4B77-A13B-0B60BC36B5A8}"/>
              </a:ext>
            </a:extLst>
          </p:cNvPr>
          <p:cNvSpPr/>
          <p:nvPr/>
        </p:nvSpPr>
        <p:spPr>
          <a:xfrm rot="5400000">
            <a:off x="12252058" y="7992105"/>
            <a:ext cx="452366" cy="389971"/>
          </a:xfrm>
          <a:prstGeom prst="triangle">
            <a:avLst/>
          </a:prstGeom>
          <a:solidFill>
            <a:srgbClr val="478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EFF"/>
              </a:solidFill>
            </a:endParaRPr>
          </a:p>
        </p:txBody>
      </p:sp>
      <p:pic>
        <p:nvPicPr>
          <p:cNvPr id="11" name="Picture 10">
            <a:extLst>
              <a:ext uri="{FF2B5EF4-FFF2-40B4-BE49-F238E27FC236}">
                <a16:creationId xmlns:a16="http://schemas.microsoft.com/office/drawing/2014/main" id="{87038479-54C7-4E4D-867B-6CF7CE687118}"/>
              </a:ext>
            </a:extLst>
          </p:cNvPr>
          <p:cNvPicPr>
            <a:picLocks noChangeAspect="1"/>
          </p:cNvPicPr>
          <p:nvPr/>
        </p:nvPicPr>
        <p:blipFill>
          <a:blip r:embed="rId3"/>
          <a:stretch>
            <a:fillRect/>
          </a:stretch>
        </p:blipFill>
        <p:spPr>
          <a:xfrm>
            <a:off x="12673227" y="2200135"/>
            <a:ext cx="11170995" cy="10450286"/>
          </a:xfrm>
          <a:prstGeom prst="rect">
            <a:avLst/>
          </a:prstGeom>
        </p:spPr>
      </p:pic>
      <p:pic>
        <p:nvPicPr>
          <p:cNvPr id="13" name="Picture 12">
            <a:extLst>
              <a:ext uri="{FF2B5EF4-FFF2-40B4-BE49-F238E27FC236}">
                <a16:creationId xmlns:a16="http://schemas.microsoft.com/office/drawing/2014/main" id="{035D4A24-0480-4A02-A8F6-0102AD031B18}"/>
              </a:ext>
            </a:extLst>
          </p:cNvPr>
          <p:cNvPicPr>
            <a:picLocks noChangeAspect="1"/>
          </p:cNvPicPr>
          <p:nvPr/>
        </p:nvPicPr>
        <p:blipFill>
          <a:blip r:embed="rId4"/>
          <a:stretch>
            <a:fillRect/>
          </a:stretch>
        </p:blipFill>
        <p:spPr>
          <a:xfrm>
            <a:off x="924925" y="2231468"/>
            <a:ext cx="11484789" cy="4899419"/>
          </a:xfrm>
          <a:prstGeom prst="rect">
            <a:avLst/>
          </a:prstGeom>
        </p:spPr>
      </p:pic>
      <p:pic>
        <p:nvPicPr>
          <p:cNvPr id="15" name="Picture 14">
            <a:extLst>
              <a:ext uri="{FF2B5EF4-FFF2-40B4-BE49-F238E27FC236}">
                <a16:creationId xmlns:a16="http://schemas.microsoft.com/office/drawing/2014/main" id="{75C03965-D752-451B-B739-BEF88577C1A1}"/>
              </a:ext>
            </a:extLst>
          </p:cNvPr>
          <p:cNvPicPr>
            <a:picLocks noChangeAspect="1"/>
          </p:cNvPicPr>
          <p:nvPr/>
        </p:nvPicPr>
        <p:blipFill>
          <a:blip r:embed="rId5"/>
          <a:stretch>
            <a:fillRect/>
          </a:stretch>
        </p:blipFill>
        <p:spPr>
          <a:xfrm>
            <a:off x="821590" y="9218696"/>
            <a:ext cx="11564490" cy="3508999"/>
          </a:xfrm>
          <a:prstGeom prst="rect">
            <a:avLst/>
          </a:prstGeom>
        </p:spPr>
      </p:pic>
      <p:cxnSp>
        <p:nvCxnSpPr>
          <p:cNvPr id="18" name="Straight Connector 17">
            <a:extLst>
              <a:ext uri="{FF2B5EF4-FFF2-40B4-BE49-F238E27FC236}">
                <a16:creationId xmlns:a16="http://schemas.microsoft.com/office/drawing/2014/main" id="{85523158-4733-4A90-B6E4-0385E524C49E}"/>
              </a:ext>
            </a:extLst>
          </p:cNvPr>
          <p:cNvCxnSpPr/>
          <p:nvPr/>
        </p:nvCxnSpPr>
        <p:spPr>
          <a:xfrm>
            <a:off x="924925" y="9218696"/>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558589-4D79-453A-80DE-AA238C4463D1}"/>
              </a:ext>
            </a:extLst>
          </p:cNvPr>
          <p:cNvCxnSpPr/>
          <p:nvPr/>
        </p:nvCxnSpPr>
        <p:spPr>
          <a:xfrm>
            <a:off x="972550" y="7130887"/>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FAAE42-1DDE-4004-AC3E-F99CA94599BF}"/>
              </a:ext>
            </a:extLst>
          </p:cNvPr>
          <p:cNvCxnSpPr>
            <a:cxnSpLocks/>
          </p:cNvCxnSpPr>
          <p:nvPr/>
        </p:nvCxnSpPr>
        <p:spPr>
          <a:xfrm>
            <a:off x="12711327" y="12650421"/>
            <a:ext cx="11077587"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8A16759-5017-430A-8BE8-F50C0E7792E1}"/>
              </a:ext>
            </a:extLst>
          </p:cNvPr>
          <p:cNvSpPr/>
          <p:nvPr/>
        </p:nvSpPr>
        <p:spPr>
          <a:xfrm>
            <a:off x="1995333" y="4769369"/>
            <a:ext cx="7301067" cy="3429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a:extLst>
              <a:ext uri="{FF2B5EF4-FFF2-40B4-BE49-F238E27FC236}">
                <a16:creationId xmlns:a16="http://schemas.microsoft.com/office/drawing/2014/main" id="{1A9657AC-254D-4D80-B615-1A0CB4000650}"/>
              </a:ext>
            </a:extLst>
          </p:cNvPr>
          <p:cNvSpPr/>
          <p:nvPr/>
        </p:nvSpPr>
        <p:spPr>
          <a:xfrm>
            <a:off x="1995333" y="5112269"/>
            <a:ext cx="7301067" cy="3429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ed Rectangular Callout 22">
            <a:extLst>
              <a:ext uri="{FF2B5EF4-FFF2-40B4-BE49-F238E27FC236}">
                <a16:creationId xmlns:a16="http://schemas.microsoft.com/office/drawing/2014/main" id="{5799DAAB-1406-4B67-B76D-2CABE24A38A2}"/>
              </a:ext>
            </a:extLst>
          </p:cNvPr>
          <p:cNvSpPr/>
          <p:nvPr/>
        </p:nvSpPr>
        <p:spPr>
          <a:xfrm>
            <a:off x="9292405" y="4122881"/>
            <a:ext cx="2566010" cy="617871"/>
          </a:xfrm>
          <a:prstGeom prst="wedgeRoundRectCallout">
            <a:avLst>
              <a:gd name="adj1" fmla="val -42221"/>
              <a:gd name="adj2" fmla="val 72257"/>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accent1"/>
                </a:solidFill>
              </a:rPr>
              <a:t>Noncash item</a:t>
            </a:r>
          </a:p>
        </p:txBody>
      </p:sp>
      <p:sp>
        <p:nvSpPr>
          <p:cNvPr id="25" name="Rounded Rectangular Callout 23">
            <a:extLst>
              <a:ext uri="{FF2B5EF4-FFF2-40B4-BE49-F238E27FC236}">
                <a16:creationId xmlns:a16="http://schemas.microsoft.com/office/drawing/2014/main" id="{F899A272-2EBA-4DFF-9449-D7FC45FE578C}"/>
              </a:ext>
            </a:extLst>
          </p:cNvPr>
          <p:cNvSpPr/>
          <p:nvPr/>
        </p:nvSpPr>
        <p:spPr>
          <a:xfrm>
            <a:off x="9638747" y="5184543"/>
            <a:ext cx="2566010" cy="957740"/>
          </a:xfrm>
          <a:prstGeom prst="wedgeRoundRectCallout">
            <a:avLst>
              <a:gd name="adj1" fmla="val -59112"/>
              <a:gd name="adj2" fmla="val -33908"/>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err="1">
                <a:solidFill>
                  <a:schemeClr val="accent1"/>
                </a:solidFill>
              </a:rPr>
              <a:t>Nonoperating</a:t>
            </a:r>
            <a:r>
              <a:rPr lang="en-US" altLang="zh-CN" sz="3200" dirty="0">
                <a:solidFill>
                  <a:schemeClr val="accent1"/>
                </a:solidFill>
              </a:rPr>
              <a:t> item</a:t>
            </a:r>
          </a:p>
        </p:txBody>
      </p:sp>
      <p:sp>
        <p:nvSpPr>
          <p:cNvPr id="26" name="Rectangle 25">
            <a:extLst>
              <a:ext uri="{FF2B5EF4-FFF2-40B4-BE49-F238E27FC236}">
                <a16:creationId xmlns:a16="http://schemas.microsoft.com/office/drawing/2014/main" id="{465B024D-0D54-439A-9034-A5E744ED4F34}"/>
              </a:ext>
            </a:extLst>
          </p:cNvPr>
          <p:cNvSpPr/>
          <p:nvPr/>
        </p:nvSpPr>
        <p:spPr>
          <a:xfrm>
            <a:off x="13211423" y="7124929"/>
            <a:ext cx="10395551" cy="96079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ed Rectangular Callout 25">
            <a:extLst>
              <a:ext uri="{FF2B5EF4-FFF2-40B4-BE49-F238E27FC236}">
                <a16:creationId xmlns:a16="http://schemas.microsoft.com/office/drawing/2014/main" id="{61231C64-7072-467A-A6CB-AE6A0F4EF872}"/>
              </a:ext>
            </a:extLst>
          </p:cNvPr>
          <p:cNvSpPr/>
          <p:nvPr/>
        </p:nvSpPr>
        <p:spPr>
          <a:xfrm>
            <a:off x="15235322" y="5884036"/>
            <a:ext cx="3102942" cy="942700"/>
          </a:xfrm>
          <a:prstGeom prst="wedgeRoundRectCallout">
            <a:avLst>
              <a:gd name="adj1" fmla="val 34273"/>
              <a:gd name="adj2" fmla="val 76385"/>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accent1"/>
                </a:solidFill>
              </a:rPr>
              <a:t>Changes in current assets</a:t>
            </a:r>
          </a:p>
        </p:txBody>
      </p:sp>
      <p:sp>
        <p:nvSpPr>
          <p:cNvPr id="28" name="Rectangle 27">
            <a:extLst>
              <a:ext uri="{FF2B5EF4-FFF2-40B4-BE49-F238E27FC236}">
                <a16:creationId xmlns:a16="http://schemas.microsoft.com/office/drawing/2014/main" id="{D31A9BC4-4B8E-4198-A104-063466DCE526}"/>
              </a:ext>
            </a:extLst>
          </p:cNvPr>
          <p:cNvSpPr/>
          <p:nvPr/>
        </p:nvSpPr>
        <p:spPr>
          <a:xfrm>
            <a:off x="13211424" y="11455635"/>
            <a:ext cx="10395550" cy="6376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ounded Rectangular Callout 27">
            <a:extLst>
              <a:ext uri="{FF2B5EF4-FFF2-40B4-BE49-F238E27FC236}">
                <a16:creationId xmlns:a16="http://schemas.microsoft.com/office/drawing/2014/main" id="{B6E4307F-C02E-4FF0-9729-3B63341EFBFA}"/>
              </a:ext>
            </a:extLst>
          </p:cNvPr>
          <p:cNvSpPr/>
          <p:nvPr/>
        </p:nvSpPr>
        <p:spPr>
          <a:xfrm>
            <a:off x="15579591" y="10191495"/>
            <a:ext cx="3102942" cy="976324"/>
          </a:xfrm>
          <a:prstGeom prst="wedgeRoundRectCallout">
            <a:avLst>
              <a:gd name="adj1" fmla="val 4592"/>
              <a:gd name="adj2" fmla="val 68609"/>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accent1"/>
                </a:solidFill>
              </a:rPr>
              <a:t>Changes in current liabilities</a:t>
            </a:r>
          </a:p>
        </p:txBody>
      </p:sp>
      <p:sp>
        <p:nvSpPr>
          <p:cNvPr id="30" name="Rectangle 29">
            <a:extLst>
              <a:ext uri="{FF2B5EF4-FFF2-40B4-BE49-F238E27FC236}">
                <a16:creationId xmlns:a16="http://schemas.microsoft.com/office/drawing/2014/main" id="{23E99B4D-45D6-4F33-ABC2-D46E63BCCF57}"/>
              </a:ext>
            </a:extLst>
          </p:cNvPr>
          <p:cNvSpPr/>
          <p:nvPr/>
        </p:nvSpPr>
        <p:spPr>
          <a:xfrm>
            <a:off x="1995333" y="6596930"/>
            <a:ext cx="9383867" cy="3429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ed Rectangular Callout 23">
            <a:extLst>
              <a:ext uri="{FF2B5EF4-FFF2-40B4-BE49-F238E27FC236}">
                <a16:creationId xmlns:a16="http://schemas.microsoft.com/office/drawing/2014/main" id="{93862D6E-7A74-4B18-83AD-EB904EA147FB}"/>
              </a:ext>
            </a:extLst>
          </p:cNvPr>
          <p:cNvSpPr/>
          <p:nvPr/>
        </p:nvSpPr>
        <p:spPr>
          <a:xfrm>
            <a:off x="5172097" y="5766401"/>
            <a:ext cx="2566010" cy="548377"/>
          </a:xfrm>
          <a:prstGeom prst="wedgeRoundRectCallout">
            <a:avLst>
              <a:gd name="adj1" fmla="val -19765"/>
              <a:gd name="adj2" fmla="val 84204"/>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solidFill>
                  <a:schemeClr val="accent1"/>
                </a:solidFill>
              </a:rPr>
              <a:t>Starting point</a:t>
            </a:r>
          </a:p>
        </p:txBody>
      </p:sp>
      <p:sp>
        <p:nvSpPr>
          <p:cNvPr id="3" name="Footer Placeholder 2">
            <a:extLst>
              <a:ext uri="{FF2B5EF4-FFF2-40B4-BE49-F238E27FC236}">
                <a16:creationId xmlns:a16="http://schemas.microsoft.com/office/drawing/2014/main" id="{D908C294-708B-41F7-88E3-B1A946424C05}"/>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0" name="Slide Number Placeholder 9">
            <a:extLst>
              <a:ext uri="{FF2B5EF4-FFF2-40B4-BE49-F238E27FC236}">
                <a16:creationId xmlns:a16="http://schemas.microsoft.com/office/drawing/2014/main" id="{5D96F1E5-E6A7-4F18-9286-A51F5A39F506}"/>
              </a:ext>
            </a:extLst>
          </p:cNvPr>
          <p:cNvSpPr>
            <a:spLocks noGrp="1"/>
          </p:cNvSpPr>
          <p:nvPr>
            <p:ph type="sldNum" sz="quarter" idx="12"/>
          </p:nvPr>
        </p:nvSpPr>
        <p:spPr/>
        <p:txBody>
          <a:bodyPr/>
          <a:lstStyle/>
          <a:p>
            <a:fld id="{EBE3AD81-3AD4-9C46-856E-C08CF1183C60}" type="slidenum">
              <a:rPr lang="en-US" smtClean="0"/>
              <a:pPr/>
              <a:t>22</a:t>
            </a:fld>
            <a:endParaRPr lang="en-US" dirty="0"/>
          </a:p>
        </p:txBody>
      </p:sp>
    </p:spTree>
    <p:extLst>
      <p:ext uri="{BB962C8B-B14F-4D97-AF65-F5344CB8AC3E}">
        <p14:creationId xmlns:p14="http://schemas.microsoft.com/office/powerpoint/2010/main" val="1694628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0801-5E0B-4E85-8DE2-028A3FFF6103}"/>
              </a:ext>
            </a:extLst>
          </p:cNvPr>
          <p:cNvSpPr>
            <a:spLocks noGrp="1"/>
          </p:cNvSpPr>
          <p:nvPr>
            <p:ph type="title"/>
          </p:nvPr>
        </p:nvSpPr>
        <p:spPr/>
        <p:txBody>
          <a:bodyPr>
            <a:normAutofit fontScale="90000"/>
          </a:bodyPr>
          <a:lstStyle/>
          <a:p>
            <a:r>
              <a:rPr lang="en-US" altLang="zh-CN" dirty="0">
                <a:solidFill>
                  <a:srgbClr val="17364F"/>
                </a:solidFill>
              </a:rPr>
              <a:t>Step 1: Operating activities – Indirect method (cont’d)</a:t>
            </a:r>
            <a:endParaRPr lang="en-US" dirty="0"/>
          </a:p>
        </p:txBody>
      </p:sp>
      <p:sp>
        <p:nvSpPr>
          <p:cNvPr id="3" name="Content Placeholder 2">
            <a:extLst>
              <a:ext uri="{FF2B5EF4-FFF2-40B4-BE49-F238E27FC236}">
                <a16:creationId xmlns:a16="http://schemas.microsoft.com/office/drawing/2014/main" id="{BC52BF7E-F0D7-4F56-824B-EE1F0C6773FE}"/>
              </a:ext>
            </a:extLst>
          </p:cNvPr>
          <p:cNvSpPr>
            <a:spLocks noGrp="1"/>
          </p:cNvSpPr>
          <p:nvPr>
            <p:ph sz="quarter" idx="13"/>
          </p:nvPr>
        </p:nvSpPr>
        <p:spPr/>
        <p:txBody>
          <a:bodyPr/>
          <a:lstStyle/>
          <a:p>
            <a:r>
              <a:rPr lang="en-US" altLang="zh-CN" dirty="0"/>
              <a:t>How to calculate the </a:t>
            </a:r>
            <a:r>
              <a:rPr lang="en-US" altLang="zh-CN" b="1" dirty="0"/>
              <a:t>net cash flows from operating activities</a:t>
            </a:r>
            <a:r>
              <a:rPr lang="en-US" altLang="zh-CN" dirty="0"/>
              <a:t>?</a:t>
            </a:r>
          </a:p>
          <a:p>
            <a:pPr lvl="1"/>
            <a:r>
              <a:rPr lang="en-US" altLang="zh-CN" dirty="0">
                <a:solidFill>
                  <a:srgbClr val="00759C"/>
                </a:solidFill>
              </a:rPr>
              <a:t>Starting point: </a:t>
            </a:r>
            <a:r>
              <a:rPr lang="en-US" altLang="zh-CN" dirty="0"/>
              <a:t>				       </a:t>
            </a:r>
            <a:r>
              <a:rPr lang="en-US" altLang="zh-CN" b="1" dirty="0">
                <a:solidFill>
                  <a:srgbClr val="00759C"/>
                </a:solidFill>
              </a:rPr>
              <a:t>Net income = €145,000</a:t>
            </a:r>
          </a:p>
          <a:p>
            <a:r>
              <a:rPr lang="en-US" altLang="zh-CN" dirty="0"/>
              <a:t>Adjustments for noncash items</a:t>
            </a:r>
          </a:p>
          <a:p>
            <a:pPr lvl="1"/>
            <a:r>
              <a:rPr lang="en-US" altLang="zh-CN" dirty="0">
                <a:solidFill>
                  <a:srgbClr val="B17F0F"/>
                </a:solidFill>
              </a:rPr>
              <a:t>Depreciation expense = €9,000	</a:t>
            </a:r>
            <a:r>
              <a:rPr lang="en-US" altLang="zh-CN" dirty="0"/>
              <a:t>				</a:t>
            </a:r>
            <a:r>
              <a:rPr lang="en-US" altLang="zh-CN" b="1" dirty="0">
                <a:solidFill>
                  <a:srgbClr val="B17F0F"/>
                </a:solidFill>
              </a:rPr>
              <a:t>+€9,000</a:t>
            </a:r>
          </a:p>
          <a:p>
            <a:endParaRPr lang="en-US" altLang="zh-CN" sz="7200" dirty="0"/>
          </a:p>
          <a:p>
            <a:endParaRPr lang="en-US" altLang="zh-CN" dirty="0"/>
          </a:p>
          <a:p>
            <a:r>
              <a:rPr lang="en-US" altLang="zh-CN" dirty="0"/>
              <a:t>Adjustments for nonoperating items</a:t>
            </a:r>
          </a:p>
          <a:p>
            <a:pPr lvl="1"/>
            <a:r>
              <a:rPr lang="en-US" altLang="zh-CN" dirty="0">
                <a:solidFill>
                  <a:srgbClr val="B17F0F"/>
                </a:solidFill>
              </a:rPr>
              <a:t>Loss on sale of land = €3,000</a:t>
            </a:r>
            <a:r>
              <a:rPr lang="en-US" altLang="zh-CN" dirty="0"/>
              <a:t>					</a:t>
            </a:r>
            <a:r>
              <a:rPr lang="en-US" altLang="zh-CN" b="1" dirty="0">
                <a:solidFill>
                  <a:srgbClr val="B17F0F"/>
                </a:solidFill>
              </a:rPr>
              <a:t>+€3,000</a:t>
            </a:r>
            <a:endParaRPr lang="zh-CN" altLang="en-US" b="1" dirty="0">
              <a:solidFill>
                <a:srgbClr val="B17F0F"/>
              </a:solidFill>
            </a:endParaRPr>
          </a:p>
          <a:p>
            <a:endParaRPr lang="zh-CN" altLang="en-US" dirty="0"/>
          </a:p>
          <a:p>
            <a:endParaRPr lang="en-US" dirty="0"/>
          </a:p>
        </p:txBody>
      </p:sp>
      <p:sp>
        <p:nvSpPr>
          <p:cNvPr id="4" name="Rounded Rectangle 4">
            <a:extLst>
              <a:ext uri="{FF2B5EF4-FFF2-40B4-BE49-F238E27FC236}">
                <a16:creationId xmlns:a16="http://schemas.microsoft.com/office/drawing/2014/main" id="{1F256F6F-B200-4533-AA4B-EDD32110841E}"/>
              </a:ext>
            </a:extLst>
          </p:cNvPr>
          <p:cNvSpPr/>
          <p:nvPr/>
        </p:nvSpPr>
        <p:spPr>
          <a:xfrm>
            <a:off x="2717800" y="5996940"/>
            <a:ext cx="17410430" cy="2286000"/>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Effect of </a:t>
            </a:r>
            <a:r>
              <a:rPr lang="en-US" altLang="zh-CN" sz="4400" b="1" dirty="0">
                <a:solidFill>
                  <a:schemeClr val="tx2"/>
                </a:solidFill>
              </a:rPr>
              <a:t>depreciation expense </a:t>
            </a:r>
            <a:r>
              <a:rPr lang="en-US" altLang="zh-CN" sz="4400" dirty="0">
                <a:solidFill>
                  <a:schemeClr val="tx2"/>
                </a:solidFill>
              </a:rPr>
              <a:t>on net income: </a:t>
            </a:r>
            <a:r>
              <a:rPr lang="en-US" altLang="zh-CN" sz="4400" b="1" dirty="0">
                <a:solidFill>
                  <a:schemeClr val="tx2"/>
                </a:solidFill>
              </a:rPr>
              <a:t>-€9,000</a:t>
            </a:r>
          </a:p>
          <a:p>
            <a:r>
              <a:rPr lang="en-US" sz="4400" dirty="0">
                <a:solidFill>
                  <a:schemeClr val="tx2"/>
                </a:solidFill>
              </a:rPr>
              <a:t>Effect of </a:t>
            </a:r>
            <a:r>
              <a:rPr lang="en-US" sz="4400" b="1" dirty="0">
                <a:solidFill>
                  <a:schemeClr val="tx2"/>
                </a:solidFill>
              </a:rPr>
              <a:t>depreciation expense </a:t>
            </a:r>
            <a:r>
              <a:rPr lang="en-US" sz="4400" dirty="0">
                <a:solidFill>
                  <a:schemeClr val="tx2"/>
                </a:solidFill>
              </a:rPr>
              <a:t>on operating cash flows: </a:t>
            </a:r>
            <a:r>
              <a:rPr lang="en-US" altLang="zh-CN" sz="4400" b="1" dirty="0">
                <a:solidFill>
                  <a:schemeClr val="tx2"/>
                </a:solidFill>
              </a:rPr>
              <a:t>€</a:t>
            </a:r>
            <a:r>
              <a:rPr lang="en-US" sz="4400" b="1" dirty="0">
                <a:solidFill>
                  <a:schemeClr val="tx2"/>
                </a:solidFill>
              </a:rPr>
              <a:t>0</a:t>
            </a:r>
          </a:p>
          <a:p>
            <a:r>
              <a:rPr lang="en-US" sz="4400" dirty="0">
                <a:solidFill>
                  <a:schemeClr val="tx2"/>
                </a:solidFill>
              </a:rPr>
              <a:t>Adjustment for </a:t>
            </a:r>
            <a:r>
              <a:rPr lang="en-US" sz="4400" b="1" dirty="0">
                <a:solidFill>
                  <a:schemeClr val="tx2"/>
                </a:solidFill>
              </a:rPr>
              <a:t>depreciation expense</a:t>
            </a:r>
            <a:r>
              <a:rPr lang="en-US" sz="4400" dirty="0">
                <a:solidFill>
                  <a:schemeClr val="tx2"/>
                </a:solidFill>
              </a:rPr>
              <a:t>= </a:t>
            </a:r>
            <a:r>
              <a:rPr lang="en-US" sz="4400" b="1" dirty="0">
                <a:solidFill>
                  <a:srgbClr val="B17F0F"/>
                </a:solidFill>
              </a:rPr>
              <a:t>+€9,000 </a:t>
            </a:r>
            <a:r>
              <a:rPr lang="en-US" sz="4400" dirty="0">
                <a:solidFill>
                  <a:srgbClr val="B17F0F"/>
                </a:solidFill>
              </a:rPr>
              <a:t>cash flow</a:t>
            </a:r>
          </a:p>
        </p:txBody>
      </p:sp>
      <p:sp>
        <p:nvSpPr>
          <p:cNvPr id="5" name="Rounded Rectangular Callout 17">
            <a:extLst>
              <a:ext uri="{FF2B5EF4-FFF2-40B4-BE49-F238E27FC236}">
                <a16:creationId xmlns:a16="http://schemas.microsoft.com/office/drawing/2014/main" id="{31F5C3B8-D310-4E0A-8B4E-6CB7D7B7607C}"/>
              </a:ext>
            </a:extLst>
          </p:cNvPr>
          <p:cNvSpPr/>
          <p:nvPr/>
        </p:nvSpPr>
        <p:spPr>
          <a:xfrm>
            <a:off x="16263910" y="6211581"/>
            <a:ext cx="3135340" cy="617871"/>
          </a:xfrm>
          <a:prstGeom prst="wedgeRoundRectCallout">
            <a:avLst>
              <a:gd name="adj1" fmla="val -42221"/>
              <a:gd name="adj2" fmla="val 72257"/>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noncash expense</a:t>
            </a:r>
          </a:p>
        </p:txBody>
      </p:sp>
      <p:sp>
        <p:nvSpPr>
          <p:cNvPr id="6" name="Rounded Rectangle 5">
            <a:extLst>
              <a:ext uri="{FF2B5EF4-FFF2-40B4-BE49-F238E27FC236}">
                <a16:creationId xmlns:a16="http://schemas.microsoft.com/office/drawing/2014/main" id="{B68B64AF-9CAF-40EA-8911-B7CBADFED87A}"/>
              </a:ext>
            </a:extLst>
          </p:cNvPr>
          <p:cNvSpPr/>
          <p:nvPr/>
        </p:nvSpPr>
        <p:spPr>
          <a:xfrm>
            <a:off x="2717800" y="10166281"/>
            <a:ext cx="17410430" cy="2286000"/>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Effect of </a:t>
            </a:r>
            <a:r>
              <a:rPr lang="en-US" altLang="zh-CN" sz="4400" b="1" dirty="0">
                <a:solidFill>
                  <a:schemeClr val="tx2"/>
                </a:solidFill>
              </a:rPr>
              <a:t>loss on disposal of plant assets </a:t>
            </a:r>
            <a:r>
              <a:rPr lang="en-US" altLang="zh-CN" sz="4400" dirty="0">
                <a:solidFill>
                  <a:schemeClr val="tx2"/>
                </a:solidFill>
              </a:rPr>
              <a:t>on net income: </a:t>
            </a:r>
            <a:r>
              <a:rPr lang="en-US" altLang="zh-CN" sz="4400" b="1" dirty="0">
                <a:solidFill>
                  <a:schemeClr val="tx2"/>
                </a:solidFill>
              </a:rPr>
              <a:t>-€3,000</a:t>
            </a:r>
          </a:p>
          <a:p>
            <a:r>
              <a:rPr lang="en-US" sz="4400" dirty="0">
                <a:solidFill>
                  <a:schemeClr val="tx2"/>
                </a:solidFill>
              </a:rPr>
              <a:t>Effect of </a:t>
            </a:r>
            <a:r>
              <a:rPr lang="en-US" altLang="zh-CN" sz="4400" b="1" dirty="0">
                <a:solidFill>
                  <a:schemeClr val="tx2"/>
                </a:solidFill>
              </a:rPr>
              <a:t>loss on disposal of plant assets </a:t>
            </a:r>
            <a:r>
              <a:rPr lang="en-US" sz="4400" dirty="0">
                <a:solidFill>
                  <a:schemeClr val="tx2"/>
                </a:solidFill>
              </a:rPr>
              <a:t>on operating cash flows: </a:t>
            </a:r>
            <a:r>
              <a:rPr lang="en-US" altLang="zh-CN" sz="4400" b="1" dirty="0">
                <a:solidFill>
                  <a:schemeClr val="tx2"/>
                </a:solidFill>
              </a:rPr>
              <a:t>€0</a:t>
            </a:r>
            <a:endParaRPr lang="en-US" sz="4400" b="1" dirty="0">
              <a:solidFill>
                <a:schemeClr val="tx2"/>
              </a:solidFill>
            </a:endParaRPr>
          </a:p>
          <a:p>
            <a:r>
              <a:rPr lang="en-US" sz="4400" dirty="0">
                <a:solidFill>
                  <a:schemeClr val="tx2"/>
                </a:solidFill>
              </a:rPr>
              <a:t>Adjustment for </a:t>
            </a:r>
            <a:r>
              <a:rPr lang="en-US" altLang="zh-CN" sz="4400" b="1" dirty="0">
                <a:solidFill>
                  <a:schemeClr val="tx2"/>
                </a:solidFill>
              </a:rPr>
              <a:t>loss on disposal of plant assets </a:t>
            </a:r>
            <a:r>
              <a:rPr lang="en-US" sz="4400" dirty="0">
                <a:solidFill>
                  <a:schemeClr val="tx2"/>
                </a:solidFill>
              </a:rPr>
              <a:t>= </a:t>
            </a:r>
            <a:r>
              <a:rPr lang="en-US" sz="4400" dirty="0">
                <a:solidFill>
                  <a:srgbClr val="B17F0F"/>
                </a:solidFill>
              </a:rPr>
              <a:t>+</a:t>
            </a:r>
            <a:r>
              <a:rPr lang="en-US" sz="4400" b="1" dirty="0">
                <a:solidFill>
                  <a:srgbClr val="B17F0F"/>
                </a:solidFill>
              </a:rPr>
              <a:t>€3,000 </a:t>
            </a:r>
            <a:r>
              <a:rPr lang="en-US" sz="4400" dirty="0">
                <a:solidFill>
                  <a:srgbClr val="B17F0F"/>
                </a:solidFill>
              </a:rPr>
              <a:t>cash flow</a:t>
            </a:r>
            <a:endParaRPr lang="en-US" sz="4400" b="1" dirty="0">
              <a:solidFill>
                <a:srgbClr val="B17F0F"/>
              </a:solidFill>
            </a:endParaRPr>
          </a:p>
        </p:txBody>
      </p:sp>
      <p:sp>
        <p:nvSpPr>
          <p:cNvPr id="7" name="Rounded Rectangular Callout 17">
            <a:extLst>
              <a:ext uri="{FF2B5EF4-FFF2-40B4-BE49-F238E27FC236}">
                <a16:creationId xmlns:a16="http://schemas.microsoft.com/office/drawing/2014/main" id="{FBB401AF-4C2C-42AB-8CEB-65E909CBC9E8}"/>
              </a:ext>
            </a:extLst>
          </p:cNvPr>
          <p:cNvSpPr/>
          <p:nvPr/>
        </p:nvSpPr>
        <p:spPr>
          <a:xfrm>
            <a:off x="17742774" y="10327612"/>
            <a:ext cx="3312951" cy="617871"/>
          </a:xfrm>
          <a:prstGeom prst="wedgeRoundRectCallout">
            <a:avLst>
              <a:gd name="adj1" fmla="val -30146"/>
              <a:gd name="adj2" fmla="val 84590"/>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nonoperating loss</a:t>
            </a:r>
          </a:p>
        </p:txBody>
      </p:sp>
      <p:sp>
        <p:nvSpPr>
          <p:cNvPr id="8" name="Footer Placeholder 7">
            <a:extLst>
              <a:ext uri="{FF2B5EF4-FFF2-40B4-BE49-F238E27FC236}">
                <a16:creationId xmlns:a16="http://schemas.microsoft.com/office/drawing/2014/main" id="{AD49226B-1295-4326-B4AD-A3CDDFB18F23}"/>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9" name="Slide Number Placeholder 8">
            <a:extLst>
              <a:ext uri="{FF2B5EF4-FFF2-40B4-BE49-F238E27FC236}">
                <a16:creationId xmlns:a16="http://schemas.microsoft.com/office/drawing/2014/main" id="{79A4C432-A23B-4F3E-95DD-716184D70095}"/>
              </a:ext>
            </a:extLst>
          </p:cNvPr>
          <p:cNvSpPr>
            <a:spLocks noGrp="1"/>
          </p:cNvSpPr>
          <p:nvPr>
            <p:ph type="sldNum" sz="quarter" idx="12"/>
          </p:nvPr>
        </p:nvSpPr>
        <p:spPr/>
        <p:txBody>
          <a:bodyPr/>
          <a:lstStyle/>
          <a:p>
            <a:fld id="{EBE3AD81-3AD4-9C46-856E-C08CF1183C60}" type="slidenum">
              <a:rPr lang="en-US" smtClean="0"/>
              <a:pPr/>
              <a:t>23</a:t>
            </a:fld>
            <a:endParaRPr lang="en-US" dirty="0"/>
          </a:p>
        </p:txBody>
      </p:sp>
    </p:spTree>
    <p:extLst>
      <p:ext uri="{BB962C8B-B14F-4D97-AF65-F5344CB8AC3E}">
        <p14:creationId xmlns:p14="http://schemas.microsoft.com/office/powerpoint/2010/main" val="4058172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rgbClr val="17364F"/>
                </a:solidFill>
              </a:rPr>
              <a:t>Step 1: Operating activities – Indirect method (cont’d)</a:t>
            </a:r>
            <a:endParaRPr lang="zh-CN" altLang="en-US" sz="6000" dirty="0"/>
          </a:p>
        </p:txBody>
      </p:sp>
      <p:sp useBgFill="1">
        <p:nvSpPr>
          <p:cNvPr id="3" name="Content Placeholder 2"/>
          <p:cNvSpPr>
            <a:spLocks noGrp="1"/>
          </p:cNvSpPr>
          <p:nvPr>
            <p:ph sz="quarter" idx="13"/>
          </p:nvPr>
        </p:nvSpPr>
        <p:spPr/>
        <p:txBody>
          <a:bodyPr>
            <a:normAutofit/>
          </a:bodyPr>
          <a:lstStyle/>
          <a:p>
            <a:r>
              <a:rPr lang="en-US" altLang="zh-CN" dirty="0"/>
              <a:t>Adjustments for changes in current assets</a:t>
            </a:r>
          </a:p>
          <a:p>
            <a:pPr lvl="1"/>
            <a:r>
              <a:rPr lang="en-US" altLang="zh-CN" dirty="0"/>
              <a:t>Accounts receivable: €30,000 (2019) </a:t>
            </a:r>
            <a:r>
              <a:rPr lang="zh-CN" altLang="en-US" dirty="0"/>
              <a:t>→</a:t>
            </a:r>
            <a:r>
              <a:rPr lang="en-US" altLang="zh-CN" dirty="0"/>
              <a:t> €20,000 (2020)</a:t>
            </a:r>
          </a:p>
          <a:p>
            <a:pPr lvl="1"/>
            <a:r>
              <a:rPr lang="en-US" altLang="zh-CN" dirty="0">
                <a:solidFill>
                  <a:srgbClr val="B17F0F"/>
                </a:solidFill>
              </a:rPr>
              <a:t>Change in accounts receivable = - €10,000 (Decrease)	</a:t>
            </a:r>
            <a:r>
              <a:rPr lang="en-US" altLang="zh-CN" dirty="0"/>
              <a:t>	</a:t>
            </a:r>
            <a:r>
              <a:rPr lang="en-US" altLang="zh-CN" b="1" dirty="0">
                <a:solidFill>
                  <a:srgbClr val="B17F0F"/>
                </a:solidFill>
              </a:rPr>
              <a:t>+€10,000</a:t>
            </a:r>
          </a:p>
          <a:p>
            <a:pPr lvl="1"/>
            <a:endParaRPr lang="en-US" altLang="zh-CN" sz="5400" dirty="0"/>
          </a:p>
          <a:p>
            <a:pPr lvl="1"/>
            <a:endParaRPr lang="en-US" altLang="zh-CN" sz="5400" dirty="0"/>
          </a:p>
          <a:p>
            <a:pPr lvl="1"/>
            <a:endParaRPr lang="en-US" altLang="zh-CN" sz="5400" dirty="0"/>
          </a:p>
          <a:p>
            <a:pPr lvl="1"/>
            <a:endParaRPr lang="en-US" altLang="zh-CN" sz="5400" dirty="0"/>
          </a:p>
          <a:p>
            <a:pPr lvl="1"/>
            <a:r>
              <a:rPr lang="en-US" altLang="zh-CN" dirty="0"/>
              <a:t>Inventory: €10,000 (2019) </a:t>
            </a:r>
            <a:r>
              <a:rPr lang="zh-CN" altLang="en-US" dirty="0"/>
              <a:t>→</a:t>
            </a:r>
            <a:r>
              <a:rPr lang="en-US" altLang="zh-CN" dirty="0"/>
              <a:t> €15,000 (2020)</a:t>
            </a:r>
          </a:p>
          <a:p>
            <a:pPr lvl="1"/>
            <a:r>
              <a:rPr lang="en-US" altLang="zh-CN" dirty="0">
                <a:solidFill>
                  <a:srgbClr val="B17F0F"/>
                </a:solidFill>
              </a:rPr>
              <a:t>Change in inventory = €5,000 (Increase)	</a:t>
            </a:r>
            <a:r>
              <a:rPr lang="en-US" altLang="zh-CN" dirty="0"/>
              <a:t>			</a:t>
            </a:r>
            <a:r>
              <a:rPr lang="en-US" altLang="zh-CN" b="1" dirty="0">
                <a:solidFill>
                  <a:srgbClr val="B17F0F"/>
                </a:solidFill>
              </a:rPr>
              <a:t>-€5,000</a:t>
            </a:r>
          </a:p>
          <a:p>
            <a:pPr lvl="1"/>
            <a:endParaRPr lang="zh-CN" altLang="en-US" dirty="0"/>
          </a:p>
          <a:p>
            <a:pPr lvl="1"/>
            <a:endParaRPr lang="en-US" altLang="zh-CN" dirty="0"/>
          </a:p>
        </p:txBody>
      </p:sp>
      <p:sp>
        <p:nvSpPr>
          <p:cNvPr id="5" name="Rectangle 4"/>
          <p:cNvSpPr/>
          <p:nvPr/>
        </p:nvSpPr>
        <p:spPr>
          <a:xfrm>
            <a:off x="2679700" y="7673947"/>
            <a:ext cx="13128274" cy="646331"/>
          </a:xfrm>
          <a:prstGeom prst="rect">
            <a:avLst/>
          </a:prstGeom>
        </p:spPr>
        <p:txBody>
          <a:bodyPr wrap="none">
            <a:spAutoFit/>
          </a:bodyPr>
          <a:lstStyle/>
          <a:p>
            <a:r>
              <a:rPr lang="en-US" altLang="zh-CN" dirty="0">
                <a:solidFill>
                  <a:srgbClr val="FF9999"/>
                </a:solidFill>
              </a:rPr>
              <a:t>(This example ignores allowance and bad debt expense for simplicity)</a:t>
            </a:r>
          </a:p>
        </p:txBody>
      </p:sp>
      <p:sp>
        <p:nvSpPr>
          <p:cNvPr id="6" name="Rounded Rectangle 5"/>
          <p:cNvSpPr/>
          <p:nvPr/>
        </p:nvSpPr>
        <p:spPr>
          <a:xfrm>
            <a:off x="2679700" y="4834097"/>
            <a:ext cx="17410430" cy="2835983"/>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endParaRPr lang="en-US" altLang="zh-CN" sz="4400" dirty="0">
              <a:solidFill>
                <a:schemeClr val="tx2"/>
              </a:solidFill>
            </a:endParaRPr>
          </a:p>
          <a:p>
            <a:endParaRPr lang="en-US" altLang="zh-CN" sz="4400" dirty="0">
              <a:solidFill>
                <a:schemeClr val="tx2"/>
              </a:solidFill>
            </a:endParaRPr>
          </a:p>
          <a:p>
            <a:endParaRPr lang="en-US" altLang="zh-CN" sz="4400" dirty="0">
              <a:solidFill>
                <a:schemeClr val="tx2"/>
              </a:solidFill>
            </a:endParaRPr>
          </a:p>
          <a:p>
            <a:endParaRPr lang="en-US" altLang="zh-CN" sz="4400" dirty="0">
              <a:solidFill>
                <a:schemeClr val="tx2"/>
              </a:solidFill>
            </a:endParaRPr>
          </a:p>
          <a:p>
            <a:endParaRPr lang="en-US" altLang="zh-CN" sz="4400" dirty="0">
              <a:solidFill>
                <a:schemeClr val="tx2"/>
              </a:solidFill>
            </a:endParaRPr>
          </a:p>
          <a:p>
            <a:endParaRPr lang="en-US" altLang="zh-CN" sz="4400" dirty="0">
              <a:solidFill>
                <a:schemeClr val="tx2"/>
              </a:solidFill>
            </a:endParaRPr>
          </a:p>
          <a:p>
            <a:r>
              <a:rPr lang="en-US" sz="4400" dirty="0">
                <a:solidFill>
                  <a:schemeClr val="tx2"/>
                </a:solidFill>
              </a:rPr>
              <a:t>Adjustment for </a:t>
            </a:r>
            <a:r>
              <a:rPr lang="en-US" altLang="zh-CN" sz="4400" b="1" dirty="0">
                <a:solidFill>
                  <a:schemeClr val="tx2"/>
                </a:solidFill>
              </a:rPr>
              <a:t>Change in A/R </a:t>
            </a:r>
            <a:r>
              <a:rPr lang="en-US" altLang="zh-CN" sz="4400" dirty="0">
                <a:solidFill>
                  <a:schemeClr val="tx2"/>
                </a:solidFill>
              </a:rPr>
              <a:t>(€10,000 decrease)</a:t>
            </a:r>
            <a:r>
              <a:rPr lang="en-US" altLang="zh-CN" sz="4400" b="1" dirty="0">
                <a:solidFill>
                  <a:schemeClr val="tx2"/>
                </a:solidFill>
              </a:rPr>
              <a:t> </a:t>
            </a:r>
            <a:r>
              <a:rPr lang="en-US" altLang="zh-CN" sz="4400" dirty="0">
                <a:solidFill>
                  <a:schemeClr val="tx2"/>
                </a:solidFill>
              </a:rPr>
              <a:t>=</a:t>
            </a:r>
            <a:r>
              <a:rPr lang="en-US" altLang="zh-CN" sz="4400" b="1" dirty="0">
                <a:solidFill>
                  <a:schemeClr val="tx2"/>
                </a:solidFill>
              </a:rPr>
              <a:t> </a:t>
            </a:r>
            <a:r>
              <a:rPr lang="en-US" altLang="zh-CN" sz="4400" b="1" dirty="0">
                <a:solidFill>
                  <a:srgbClr val="9D7801"/>
                </a:solidFill>
              </a:rPr>
              <a:t>+€10,000 </a:t>
            </a:r>
            <a:r>
              <a:rPr lang="en-US" sz="4400" dirty="0">
                <a:solidFill>
                  <a:srgbClr val="B17F0F"/>
                </a:solidFill>
              </a:rPr>
              <a:t>cash flow</a:t>
            </a:r>
            <a:endParaRPr lang="en-US" altLang="zh-CN" sz="4400" b="1" dirty="0">
              <a:solidFill>
                <a:srgbClr val="9D7801"/>
              </a:solidFill>
            </a:endParaRPr>
          </a:p>
          <a:p>
            <a:endParaRPr lang="en-US" altLang="zh-CN" sz="4400" dirty="0">
              <a:solidFill>
                <a:schemeClr val="tx2"/>
              </a:solidFill>
            </a:endParaRPr>
          </a:p>
          <a:p>
            <a:endParaRPr lang="en-US" sz="4400" dirty="0">
              <a:solidFill>
                <a:schemeClr val="tx2"/>
              </a:solidFill>
            </a:endParaRPr>
          </a:p>
          <a:p>
            <a:endParaRPr lang="en-US" sz="4400" dirty="0">
              <a:solidFill>
                <a:schemeClr val="tx2"/>
              </a:solidFill>
            </a:endParaRPr>
          </a:p>
        </p:txBody>
      </p:sp>
      <p:sp>
        <p:nvSpPr>
          <p:cNvPr id="7" name="Rounded Rectangle 6"/>
          <p:cNvSpPr/>
          <p:nvPr/>
        </p:nvSpPr>
        <p:spPr>
          <a:xfrm>
            <a:off x="2679700" y="9869026"/>
            <a:ext cx="17410430" cy="2835983"/>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Beginning Inventory + Purchased Inventory – COGS = Ending Inventory</a:t>
            </a:r>
          </a:p>
          <a:p>
            <a:r>
              <a:rPr lang="en-US" altLang="zh-CN" sz="4400" b="1" dirty="0">
                <a:solidFill>
                  <a:schemeClr val="tx2"/>
                </a:solidFill>
              </a:rPr>
              <a:t>⇒ Change in Inventory </a:t>
            </a:r>
            <a:r>
              <a:rPr lang="en-US" altLang="zh-CN" sz="4400" dirty="0">
                <a:solidFill>
                  <a:schemeClr val="tx2"/>
                </a:solidFill>
              </a:rPr>
              <a:t>=</a:t>
            </a:r>
            <a:r>
              <a:rPr lang="en-US" altLang="zh-CN" sz="4400" b="1" dirty="0">
                <a:solidFill>
                  <a:schemeClr val="tx2"/>
                </a:solidFill>
              </a:rPr>
              <a:t> </a:t>
            </a:r>
            <a:r>
              <a:rPr lang="en-US" altLang="zh-CN" sz="4400" dirty="0">
                <a:solidFill>
                  <a:schemeClr val="tx2"/>
                </a:solidFill>
              </a:rPr>
              <a:t>Purchased Inventory – COGS</a:t>
            </a:r>
          </a:p>
          <a:p>
            <a:r>
              <a:rPr lang="en-US" altLang="zh-CN" sz="4400" dirty="0">
                <a:solidFill>
                  <a:schemeClr val="tx2"/>
                </a:solidFill>
              </a:rPr>
              <a:t>Increased inventory means more inventory purchased than inventory sold</a:t>
            </a:r>
          </a:p>
          <a:p>
            <a:r>
              <a:rPr lang="en-US" sz="4400" dirty="0">
                <a:solidFill>
                  <a:schemeClr val="tx2"/>
                </a:solidFill>
              </a:rPr>
              <a:t>Adjustment for </a:t>
            </a:r>
            <a:r>
              <a:rPr lang="en-US" altLang="zh-CN" sz="4400" b="1" dirty="0">
                <a:solidFill>
                  <a:schemeClr val="tx2"/>
                </a:solidFill>
              </a:rPr>
              <a:t>Change in Inventory </a:t>
            </a:r>
            <a:r>
              <a:rPr lang="en-US" altLang="zh-CN" sz="4400" dirty="0">
                <a:solidFill>
                  <a:schemeClr val="tx2"/>
                </a:solidFill>
              </a:rPr>
              <a:t>(€5,000 increase) =</a:t>
            </a:r>
            <a:r>
              <a:rPr lang="en-US" altLang="zh-CN" sz="4400" b="1" dirty="0">
                <a:solidFill>
                  <a:schemeClr val="tx2"/>
                </a:solidFill>
              </a:rPr>
              <a:t> </a:t>
            </a:r>
            <a:r>
              <a:rPr lang="en-US" altLang="zh-CN" sz="4400" b="1" dirty="0">
                <a:solidFill>
                  <a:srgbClr val="B17F0F"/>
                </a:solidFill>
              </a:rPr>
              <a:t>-€5,000 </a:t>
            </a:r>
            <a:r>
              <a:rPr lang="en-US" sz="4400" dirty="0">
                <a:solidFill>
                  <a:srgbClr val="B17F0F"/>
                </a:solidFill>
              </a:rPr>
              <a:t>cash flow</a:t>
            </a:r>
            <a:endParaRPr lang="en-US" sz="4400" b="1" dirty="0">
              <a:solidFill>
                <a:srgbClr val="B17F0F"/>
              </a:solidFill>
            </a:endParaRPr>
          </a:p>
        </p:txBody>
      </p:sp>
      <p:sp>
        <p:nvSpPr>
          <p:cNvPr id="9" name="Footer Placeholder 8">
            <a:extLst>
              <a:ext uri="{FF2B5EF4-FFF2-40B4-BE49-F238E27FC236}">
                <a16:creationId xmlns:a16="http://schemas.microsoft.com/office/drawing/2014/main" id="{AE53D57C-7E87-4A6A-A022-5F1D5A63A412}"/>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0" name="Slide Number Placeholder 9">
            <a:extLst>
              <a:ext uri="{FF2B5EF4-FFF2-40B4-BE49-F238E27FC236}">
                <a16:creationId xmlns:a16="http://schemas.microsoft.com/office/drawing/2014/main" id="{FC04C8F8-507A-4ACB-BB1A-1A69757EA417}"/>
              </a:ext>
            </a:extLst>
          </p:cNvPr>
          <p:cNvSpPr>
            <a:spLocks noGrp="1"/>
          </p:cNvSpPr>
          <p:nvPr>
            <p:ph type="sldNum" sz="quarter" idx="12"/>
          </p:nvPr>
        </p:nvSpPr>
        <p:spPr/>
        <p:txBody>
          <a:bodyPr/>
          <a:lstStyle/>
          <a:p>
            <a:fld id="{EBE3AD81-3AD4-9C46-856E-C08CF1183C60}" type="slidenum">
              <a:rPr lang="en-US" smtClean="0"/>
              <a:pPr/>
              <a:t>24</a:t>
            </a:fld>
            <a:endParaRPr lang="en-US" dirty="0"/>
          </a:p>
        </p:txBody>
      </p:sp>
      <p:pic>
        <p:nvPicPr>
          <p:cNvPr id="8" name="Picture 7">
            <a:extLst>
              <a:ext uri="{FF2B5EF4-FFF2-40B4-BE49-F238E27FC236}">
                <a16:creationId xmlns:a16="http://schemas.microsoft.com/office/drawing/2014/main" id="{2A8E4EF3-B2C7-41DF-9BFE-56D742CEF7C9}"/>
              </a:ext>
            </a:extLst>
          </p:cNvPr>
          <p:cNvPicPr>
            <a:picLocks noChangeAspect="1"/>
          </p:cNvPicPr>
          <p:nvPr/>
        </p:nvPicPr>
        <p:blipFill>
          <a:blip r:embed="rId3"/>
          <a:stretch>
            <a:fillRect/>
          </a:stretch>
        </p:blipFill>
        <p:spPr>
          <a:xfrm>
            <a:off x="3073197" y="4987226"/>
            <a:ext cx="14143518" cy="2016997"/>
          </a:xfrm>
          <a:prstGeom prst="rect">
            <a:avLst/>
          </a:prstGeom>
        </p:spPr>
      </p:pic>
      <p:sp>
        <p:nvSpPr>
          <p:cNvPr id="11" name="Rounded Rectangular Callout 17">
            <a:extLst>
              <a:ext uri="{FF2B5EF4-FFF2-40B4-BE49-F238E27FC236}">
                <a16:creationId xmlns:a16="http://schemas.microsoft.com/office/drawing/2014/main" id="{3C02D65C-B005-4B92-BED9-664882E77A75}"/>
              </a:ext>
            </a:extLst>
          </p:cNvPr>
          <p:cNvSpPr/>
          <p:nvPr/>
        </p:nvSpPr>
        <p:spPr>
          <a:xfrm>
            <a:off x="16569372" y="1913630"/>
            <a:ext cx="3900210" cy="1114218"/>
          </a:xfrm>
          <a:prstGeom prst="wedgeRoundRectCallout">
            <a:avLst>
              <a:gd name="adj1" fmla="val -59641"/>
              <a:gd name="adj2" fmla="val 23145"/>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changes in current assets</a:t>
            </a:r>
          </a:p>
        </p:txBody>
      </p:sp>
    </p:spTree>
    <p:extLst>
      <p:ext uri="{BB962C8B-B14F-4D97-AF65-F5344CB8AC3E}">
        <p14:creationId xmlns:p14="http://schemas.microsoft.com/office/powerpoint/2010/main" val="2061919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rgbClr val="17364F"/>
                </a:solidFill>
              </a:rPr>
              <a:t>Step 1: Operating activities – Indirect method (cont’d)</a:t>
            </a:r>
            <a:endParaRPr lang="zh-CN" altLang="en-US" sz="6000" dirty="0"/>
          </a:p>
        </p:txBody>
      </p:sp>
      <p:sp useBgFill="1">
        <p:nvSpPr>
          <p:cNvPr id="3" name="Content Placeholder 2"/>
          <p:cNvSpPr>
            <a:spLocks noGrp="1"/>
          </p:cNvSpPr>
          <p:nvPr>
            <p:ph sz="quarter" idx="13"/>
          </p:nvPr>
        </p:nvSpPr>
        <p:spPr>
          <a:xfrm>
            <a:off x="990600" y="2330379"/>
            <a:ext cx="22301200" cy="10033073"/>
          </a:xfrm>
        </p:spPr>
        <p:txBody>
          <a:bodyPr>
            <a:normAutofit/>
          </a:bodyPr>
          <a:lstStyle/>
          <a:p>
            <a:r>
              <a:rPr lang="en-US" altLang="zh-CN" dirty="0"/>
              <a:t>Adjustments for changes in current assets (cont’d)</a:t>
            </a:r>
          </a:p>
          <a:p>
            <a:pPr lvl="1"/>
            <a:r>
              <a:rPr lang="en-US" altLang="zh-CN" dirty="0"/>
              <a:t>Prepaid expenses: €1,000 (2019) </a:t>
            </a:r>
            <a:r>
              <a:rPr lang="zh-CN" altLang="en-US" dirty="0"/>
              <a:t>→ </a:t>
            </a:r>
            <a:r>
              <a:rPr lang="en-US" altLang="zh-CN" dirty="0"/>
              <a:t>€5,000 (2020)</a:t>
            </a:r>
          </a:p>
          <a:p>
            <a:pPr lvl="1"/>
            <a:r>
              <a:rPr lang="en-US" altLang="zh-CN" dirty="0">
                <a:solidFill>
                  <a:srgbClr val="B17F0F"/>
                </a:solidFill>
              </a:rPr>
              <a:t>Change in prepaid expenses = €4,000 (Increase)	</a:t>
            </a:r>
            <a:r>
              <a:rPr lang="en-US" altLang="zh-CN" dirty="0"/>
              <a:t>		</a:t>
            </a:r>
            <a:r>
              <a:rPr lang="en-US" altLang="zh-CN" b="1" dirty="0">
                <a:solidFill>
                  <a:srgbClr val="B17F0F"/>
                </a:solidFill>
              </a:rPr>
              <a:t>-€4,000</a:t>
            </a:r>
          </a:p>
          <a:p>
            <a:pPr lvl="1"/>
            <a:endParaRPr lang="en-US" altLang="zh-CN" dirty="0"/>
          </a:p>
          <a:p>
            <a:pPr lvl="1"/>
            <a:endParaRPr lang="en-US" altLang="zh-CN" sz="5400" dirty="0"/>
          </a:p>
        </p:txBody>
      </p:sp>
      <p:sp>
        <p:nvSpPr>
          <p:cNvPr id="8" name="Rounded Rectangle 7"/>
          <p:cNvSpPr/>
          <p:nvPr/>
        </p:nvSpPr>
        <p:spPr>
          <a:xfrm>
            <a:off x="2603500" y="4834097"/>
            <a:ext cx="17410430" cy="2630923"/>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000" dirty="0">
                <a:solidFill>
                  <a:schemeClr val="tx2"/>
                </a:solidFill>
              </a:rPr>
              <a:t>Beginning Prepaid Exp. + New Prepaid Exp. – Used Exp. = Ending Prepaid Exp. </a:t>
            </a:r>
          </a:p>
          <a:p>
            <a:r>
              <a:rPr lang="en-US" altLang="zh-CN" sz="4000" b="1" dirty="0">
                <a:solidFill>
                  <a:schemeClr val="tx2"/>
                </a:solidFill>
              </a:rPr>
              <a:t>⇒ Change in Prepaid Expenses </a:t>
            </a:r>
            <a:r>
              <a:rPr lang="en-US" altLang="zh-CN" sz="4000" dirty="0">
                <a:solidFill>
                  <a:schemeClr val="tx2"/>
                </a:solidFill>
              </a:rPr>
              <a:t>= New Prepaid Expenses – Used Expenses</a:t>
            </a:r>
          </a:p>
          <a:p>
            <a:r>
              <a:rPr lang="en-US" altLang="zh-CN" sz="4000" dirty="0">
                <a:solidFill>
                  <a:schemeClr val="tx2"/>
                </a:solidFill>
              </a:rPr>
              <a:t>Increased Prepaid Expenses means more cash outflow than actual used expense</a:t>
            </a:r>
          </a:p>
          <a:p>
            <a:r>
              <a:rPr lang="en-US" altLang="zh-CN" sz="4000" dirty="0">
                <a:solidFill>
                  <a:schemeClr val="tx2"/>
                </a:solidFill>
              </a:rPr>
              <a:t>Adjustment for </a:t>
            </a:r>
            <a:r>
              <a:rPr lang="en-US" altLang="zh-CN" sz="4000" b="1" dirty="0">
                <a:solidFill>
                  <a:schemeClr val="tx2"/>
                </a:solidFill>
              </a:rPr>
              <a:t>Change in Prepaid Expenses </a:t>
            </a:r>
            <a:r>
              <a:rPr lang="en-US" altLang="zh-CN" sz="4000" dirty="0">
                <a:solidFill>
                  <a:schemeClr val="tx2"/>
                </a:solidFill>
              </a:rPr>
              <a:t>(€4,000 increase) = </a:t>
            </a:r>
            <a:r>
              <a:rPr lang="en-US" altLang="zh-CN" sz="4000" b="1" dirty="0">
                <a:solidFill>
                  <a:srgbClr val="B17F0F"/>
                </a:solidFill>
              </a:rPr>
              <a:t>-€4,000 </a:t>
            </a:r>
            <a:r>
              <a:rPr lang="en-US" sz="4000" dirty="0">
                <a:solidFill>
                  <a:srgbClr val="B17F0F"/>
                </a:solidFill>
              </a:rPr>
              <a:t>cash flow</a:t>
            </a:r>
            <a:endParaRPr lang="en-US" altLang="zh-CN" sz="4000" b="1" dirty="0">
              <a:solidFill>
                <a:srgbClr val="B17F0F"/>
              </a:solidFill>
            </a:endParaRPr>
          </a:p>
        </p:txBody>
      </p:sp>
      <p:sp>
        <p:nvSpPr>
          <p:cNvPr id="4" name="Footer Placeholder 3">
            <a:extLst>
              <a:ext uri="{FF2B5EF4-FFF2-40B4-BE49-F238E27FC236}">
                <a16:creationId xmlns:a16="http://schemas.microsoft.com/office/drawing/2014/main" id="{5497A155-FBB8-4AC4-BF5B-E73416D1759E}"/>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9DDC4B1C-6886-4848-A528-64B22C2F2A63}"/>
              </a:ext>
            </a:extLst>
          </p:cNvPr>
          <p:cNvSpPr>
            <a:spLocks noGrp="1"/>
          </p:cNvSpPr>
          <p:nvPr>
            <p:ph type="sldNum" sz="quarter" idx="12"/>
          </p:nvPr>
        </p:nvSpPr>
        <p:spPr/>
        <p:txBody>
          <a:bodyPr/>
          <a:lstStyle/>
          <a:p>
            <a:fld id="{EBE3AD81-3AD4-9C46-856E-C08CF1183C60}" type="slidenum">
              <a:rPr lang="en-US" smtClean="0"/>
              <a:pPr/>
              <a:t>25</a:t>
            </a:fld>
            <a:endParaRPr lang="en-US" dirty="0"/>
          </a:p>
        </p:txBody>
      </p:sp>
      <p:sp>
        <p:nvSpPr>
          <p:cNvPr id="15" name="Rounded Rectangular Callout 17">
            <a:extLst>
              <a:ext uri="{FF2B5EF4-FFF2-40B4-BE49-F238E27FC236}">
                <a16:creationId xmlns:a16="http://schemas.microsoft.com/office/drawing/2014/main" id="{23BC5FC0-0465-4D14-BF9D-6010708ECD24}"/>
              </a:ext>
            </a:extLst>
          </p:cNvPr>
          <p:cNvSpPr/>
          <p:nvPr/>
        </p:nvSpPr>
        <p:spPr>
          <a:xfrm>
            <a:off x="19225486" y="2057402"/>
            <a:ext cx="3900210" cy="1114218"/>
          </a:xfrm>
          <a:prstGeom prst="wedgeRoundRectCallout">
            <a:avLst>
              <a:gd name="adj1" fmla="val -59641"/>
              <a:gd name="adj2" fmla="val 23145"/>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changes in current assets</a:t>
            </a:r>
          </a:p>
        </p:txBody>
      </p:sp>
    </p:spTree>
    <p:extLst>
      <p:ext uri="{BB962C8B-B14F-4D97-AF65-F5344CB8AC3E}">
        <p14:creationId xmlns:p14="http://schemas.microsoft.com/office/powerpoint/2010/main" val="422146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rgbClr val="17364F"/>
                </a:solidFill>
              </a:rPr>
              <a:t>Step 1: Operating activities – Indirect method (cont’d)</a:t>
            </a:r>
            <a:endParaRPr lang="zh-CN" altLang="en-US" sz="6000" dirty="0"/>
          </a:p>
        </p:txBody>
      </p:sp>
      <p:sp useBgFill="1">
        <p:nvSpPr>
          <p:cNvPr id="3" name="Content Placeholder 2"/>
          <p:cNvSpPr>
            <a:spLocks noGrp="1"/>
          </p:cNvSpPr>
          <p:nvPr>
            <p:ph sz="quarter" idx="13"/>
          </p:nvPr>
        </p:nvSpPr>
        <p:spPr/>
        <p:txBody>
          <a:bodyPr>
            <a:normAutofit/>
          </a:bodyPr>
          <a:lstStyle/>
          <a:p>
            <a:r>
              <a:rPr lang="en-US" altLang="zh-CN" dirty="0"/>
              <a:t>Adjustments for changes in current liabilities</a:t>
            </a:r>
          </a:p>
          <a:p>
            <a:pPr lvl="1"/>
            <a:r>
              <a:rPr lang="en-US" altLang="zh-CN" dirty="0"/>
              <a:t>Accounts payable: €12,000 (2019) </a:t>
            </a:r>
            <a:r>
              <a:rPr lang="zh-CN" altLang="en-US" dirty="0"/>
              <a:t>→</a:t>
            </a:r>
            <a:r>
              <a:rPr lang="en-US" altLang="zh-CN" dirty="0"/>
              <a:t> €28,000 (2020)</a:t>
            </a:r>
          </a:p>
          <a:p>
            <a:pPr lvl="1"/>
            <a:r>
              <a:rPr lang="en-US" altLang="zh-CN" dirty="0">
                <a:solidFill>
                  <a:srgbClr val="B17F0F"/>
                </a:solidFill>
              </a:rPr>
              <a:t>Change in accounts payable = €16,000 (Increase)		</a:t>
            </a:r>
            <a:r>
              <a:rPr lang="en-US" altLang="zh-CN" b="1" dirty="0">
                <a:solidFill>
                  <a:srgbClr val="B17F0F"/>
                </a:solidFill>
              </a:rPr>
              <a:t>+€16,000 </a:t>
            </a:r>
          </a:p>
          <a:p>
            <a:pPr lvl="1"/>
            <a:endParaRPr lang="en-US" altLang="zh-CN" b="1" dirty="0">
              <a:solidFill>
                <a:srgbClr val="B17F0F"/>
              </a:solidFill>
            </a:endParaRPr>
          </a:p>
          <a:p>
            <a:pPr lvl="1"/>
            <a:endParaRPr lang="en-US" altLang="zh-CN" b="1" dirty="0">
              <a:solidFill>
                <a:srgbClr val="B17F0F"/>
              </a:solidFill>
            </a:endParaRPr>
          </a:p>
          <a:p>
            <a:pPr lvl="1"/>
            <a:endParaRPr lang="en-US" altLang="zh-CN" b="1" dirty="0">
              <a:solidFill>
                <a:srgbClr val="B17F0F"/>
              </a:solidFill>
            </a:endParaRPr>
          </a:p>
          <a:p>
            <a:pPr lvl="1"/>
            <a:endParaRPr lang="en-US" altLang="zh-CN" dirty="0"/>
          </a:p>
          <a:p>
            <a:pPr lvl="1"/>
            <a:r>
              <a:rPr lang="en-US" altLang="zh-CN" dirty="0"/>
              <a:t>Income taxes payable: €8,000 (2019) </a:t>
            </a:r>
            <a:r>
              <a:rPr lang="zh-CN" altLang="en-US" dirty="0"/>
              <a:t>→</a:t>
            </a:r>
            <a:r>
              <a:rPr lang="en-US" altLang="zh-CN" dirty="0"/>
              <a:t> €6,000 (2020)</a:t>
            </a:r>
          </a:p>
          <a:p>
            <a:pPr lvl="1"/>
            <a:r>
              <a:rPr lang="en-US" altLang="zh-CN" dirty="0">
                <a:solidFill>
                  <a:srgbClr val="B17F0F"/>
                </a:solidFill>
              </a:rPr>
              <a:t>Change in income taxes payable= €2,000 (Decrease)	</a:t>
            </a:r>
            <a:r>
              <a:rPr lang="en-US" altLang="zh-CN" dirty="0"/>
              <a:t>	</a:t>
            </a:r>
            <a:r>
              <a:rPr lang="en-US" altLang="zh-CN" b="1" dirty="0">
                <a:solidFill>
                  <a:srgbClr val="B17F0F"/>
                </a:solidFill>
              </a:rPr>
              <a:t>-€2,000</a:t>
            </a:r>
          </a:p>
          <a:p>
            <a:endParaRPr lang="en-US" altLang="zh-CN" b="1" dirty="0">
              <a:solidFill>
                <a:srgbClr val="B17F0F"/>
              </a:solidFill>
            </a:endParaRPr>
          </a:p>
          <a:p>
            <a:pPr lvl="1"/>
            <a:endParaRPr lang="en-US" altLang="zh-CN" dirty="0"/>
          </a:p>
        </p:txBody>
      </p:sp>
      <p:sp>
        <p:nvSpPr>
          <p:cNvPr id="9" name="Rounded Rectangle 8"/>
          <p:cNvSpPr/>
          <p:nvPr/>
        </p:nvSpPr>
        <p:spPr>
          <a:xfrm>
            <a:off x="1974850" y="4942012"/>
            <a:ext cx="17410430" cy="2919098"/>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Beginning A/P + XXX Expense – Cash paid to suppliers = Ending A/P</a:t>
            </a:r>
          </a:p>
          <a:p>
            <a:r>
              <a:rPr lang="en-US" altLang="zh-CN" sz="4400" b="1" dirty="0">
                <a:solidFill>
                  <a:schemeClr val="tx2"/>
                </a:solidFill>
              </a:rPr>
              <a:t>⇒ Change in A/P </a:t>
            </a:r>
            <a:r>
              <a:rPr lang="en-US" altLang="zh-CN" sz="4400" dirty="0">
                <a:solidFill>
                  <a:schemeClr val="tx2"/>
                </a:solidFill>
              </a:rPr>
              <a:t>=</a:t>
            </a:r>
            <a:r>
              <a:rPr lang="en-US" altLang="zh-CN" sz="4400" b="1" dirty="0">
                <a:solidFill>
                  <a:schemeClr val="tx2"/>
                </a:solidFill>
              </a:rPr>
              <a:t> </a:t>
            </a:r>
            <a:r>
              <a:rPr lang="en-US" altLang="zh-CN" sz="4400" dirty="0">
                <a:solidFill>
                  <a:schemeClr val="tx2"/>
                </a:solidFill>
              </a:rPr>
              <a:t>XXX Expense – Cash paid to suppliers </a:t>
            </a:r>
          </a:p>
          <a:p>
            <a:r>
              <a:rPr lang="en-US" altLang="zh-CN" sz="4400" dirty="0">
                <a:solidFill>
                  <a:schemeClr val="tx2"/>
                </a:solidFill>
              </a:rPr>
              <a:t>Increased A/P means less cash outflow to suppliers than actual expense</a:t>
            </a:r>
          </a:p>
          <a:p>
            <a:r>
              <a:rPr lang="en-US" sz="4400" dirty="0">
                <a:solidFill>
                  <a:schemeClr val="tx2"/>
                </a:solidFill>
              </a:rPr>
              <a:t>Adjustment for </a:t>
            </a:r>
            <a:r>
              <a:rPr lang="en-US" altLang="zh-CN" sz="4400" b="1" dirty="0">
                <a:solidFill>
                  <a:schemeClr val="tx2"/>
                </a:solidFill>
              </a:rPr>
              <a:t>Change in A/P</a:t>
            </a:r>
            <a:r>
              <a:rPr lang="en-US" altLang="zh-CN" sz="4400" dirty="0">
                <a:solidFill>
                  <a:schemeClr val="tx2"/>
                </a:solidFill>
              </a:rPr>
              <a:t> (€16,000 increase)</a:t>
            </a:r>
            <a:r>
              <a:rPr lang="en-US" altLang="zh-CN" sz="4400" b="1" dirty="0">
                <a:solidFill>
                  <a:schemeClr val="tx2"/>
                </a:solidFill>
              </a:rPr>
              <a:t> </a:t>
            </a:r>
            <a:r>
              <a:rPr lang="en-US" altLang="zh-CN" sz="4400" dirty="0">
                <a:solidFill>
                  <a:schemeClr val="tx2"/>
                </a:solidFill>
              </a:rPr>
              <a:t>=</a:t>
            </a:r>
            <a:r>
              <a:rPr lang="en-US" altLang="zh-CN" sz="4400" b="1" dirty="0">
                <a:solidFill>
                  <a:schemeClr val="tx2"/>
                </a:solidFill>
              </a:rPr>
              <a:t> </a:t>
            </a:r>
            <a:r>
              <a:rPr lang="en-US" altLang="zh-CN" sz="4400" b="1" dirty="0">
                <a:solidFill>
                  <a:srgbClr val="9D7801"/>
                </a:solidFill>
              </a:rPr>
              <a:t>+</a:t>
            </a:r>
            <a:r>
              <a:rPr lang="en-US" altLang="zh-CN" sz="4400" b="1" dirty="0">
                <a:solidFill>
                  <a:srgbClr val="B17F0F"/>
                </a:solidFill>
              </a:rPr>
              <a:t>€16,000 </a:t>
            </a:r>
            <a:r>
              <a:rPr lang="en-US" sz="4400" dirty="0">
                <a:solidFill>
                  <a:srgbClr val="B17F0F"/>
                </a:solidFill>
              </a:rPr>
              <a:t>cash flow</a:t>
            </a:r>
            <a:endParaRPr lang="en-US" sz="4400" b="1" dirty="0">
              <a:solidFill>
                <a:srgbClr val="B17F0F"/>
              </a:solidFill>
            </a:endParaRPr>
          </a:p>
        </p:txBody>
      </p:sp>
      <p:sp>
        <p:nvSpPr>
          <p:cNvPr id="12" name="Rounded Rectangle 11"/>
          <p:cNvSpPr/>
          <p:nvPr/>
        </p:nvSpPr>
        <p:spPr>
          <a:xfrm>
            <a:off x="1974850" y="9718961"/>
            <a:ext cx="17410430" cy="2917468"/>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200" dirty="0">
                <a:solidFill>
                  <a:schemeClr val="tx2"/>
                </a:solidFill>
              </a:rPr>
              <a:t>Beginning Tax/P + Income Taxes Expense – Cash paid for tax = Ending Tax/P</a:t>
            </a:r>
          </a:p>
          <a:p>
            <a:r>
              <a:rPr lang="en-US" altLang="zh-CN" sz="4200" b="1" dirty="0">
                <a:solidFill>
                  <a:schemeClr val="tx2"/>
                </a:solidFill>
              </a:rPr>
              <a:t>⇒ Change in Tax/P </a:t>
            </a:r>
            <a:r>
              <a:rPr lang="en-US" altLang="zh-CN" sz="4200" dirty="0">
                <a:solidFill>
                  <a:schemeClr val="tx2"/>
                </a:solidFill>
              </a:rPr>
              <a:t>=</a:t>
            </a:r>
            <a:r>
              <a:rPr lang="en-US" altLang="zh-CN" sz="4200" b="1" dirty="0">
                <a:solidFill>
                  <a:schemeClr val="tx2"/>
                </a:solidFill>
              </a:rPr>
              <a:t> </a:t>
            </a:r>
            <a:r>
              <a:rPr lang="en-US" altLang="zh-CN" sz="4200" dirty="0">
                <a:solidFill>
                  <a:schemeClr val="tx2"/>
                </a:solidFill>
              </a:rPr>
              <a:t>Income Taxes Expense – Cash paid for tax</a:t>
            </a:r>
          </a:p>
          <a:p>
            <a:r>
              <a:rPr lang="en-US" altLang="zh-CN" sz="4200" dirty="0">
                <a:solidFill>
                  <a:schemeClr val="tx2"/>
                </a:solidFill>
              </a:rPr>
              <a:t>Decreased Tax/P means more cash outflow to government to reduce Tax/P</a:t>
            </a:r>
          </a:p>
          <a:p>
            <a:r>
              <a:rPr lang="en-US" sz="4200" dirty="0">
                <a:solidFill>
                  <a:schemeClr val="tx2"/>
                </a:solidFill>
              </a:rPr>
              <a:t>Adjustment for </a:t>
            </a:r>
            <a:r>
              <a:rPr lang="en-US" altLang="zh-CN" sz="4200" b="1" dirty="0">
                <a:solidFill>
                  <a:schemeClr val="tx2"/>
                </a:solidFill>
              </a:rPr>
              <a:t>Change in Tax/P</a:t>
            </a:r>
            <a:r>
              <a:rPr lang="en-US" altLang="zh-CN" sz="4200" dirty="0">
                <a:solidFill>
                  <a:schemeClr val="tx2"/>
                </a:solidFill>
              </a:rPr>
              <a:t> (€2,000 decrease)</a:t>
            </a:r>
            <a:r>
              <a:rPr lang="en-US" altLang="zh-CN" sz="4200" b="1" dirty="0">
                <a:solidFill>
                  <a:schemeClr val="tx2"/>
                </a:solidFill>
              </a:rPr>
              <a:t> </a:t>
            </a:r>
            <a:r>
              <a:rPr lang="en-US" altLang="zh-CN" sz="4200" dirty="0">
                <a:solidFill>
                  <a:schemeClr val="tx2"/>
                </a:solidFill>
              </a:rPr>
              <a:t>=</a:t>
            </a:r>
            <a:r>
              <a:rPr lang="en-US" altLang="zh-CN" sz="4200" b="1" dirty="0">
                <a:solidFill>
                  <a:schemeClr val="tx2"/>
                </a:solidFill>
              </a:rPr>
              <a:t> </a:t>
            </a:r>
            <a:r>
              <a:rPr lang="en-US" altLang="zh-CN" sz="4200" b="1" dirty="0">
                <a:solidFill>
                  <a:srgbClr val="B17F0F"/>
                </a:solidFill>
              </a:rPr>
              <a:t>-€2,000 </a:t>
            </a:r>
            <a:r>
              <a:rPr lang="en-US" sz="4200" dirty="0">
                <a:solidFill>
                  <a:srgbClr val="B17F0F"/>
                </a:solidFill>
              </a:rPr>
              <a:t>cash flow</a:t>
            </a:r>
            <a:endParaRPr lang="en-US" altLang="zh-CN" sz="4200" dirty="0">
              <a:solidFill>
                <a:srgbClr val="B17F0F"/>
              </a:solidFill>
            </a:endParaRPr>
          </a:p>
        </p:txBody>
      </p:sp>
      <p:sp>
        <p:nvSpPr>
          <p:cNvPr id="4" name="Footer Placeholder 3">
            <a:extLst>
              <a:ext uri="{FF2B5EF4-FFF2-40B4-BE49-F238E27FC236}">
                <a16:creationId xmlns:a16="http://schemas.microsoft.com/office/drawing/2014/main" id="{D0813D82-8E32-4B7B-8DCB-AF1E6C8A6C0B}"/>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E94F8F23-E68D-41E4-ACA4-B9C0805AFF7F}"/>
              </a:ext>
            </a:extLst>
          </p:cNvPr>
          <p:cNvSpPr>
            <a:spLocks noGrp="1"/>
          </p:cNvSpPr>
          <p:nvPr>
            <p:ph type="sldNum" sz="quarter" idx="12"/>
          </p:nvPr>
        </p:nvSpPr>
        <p:spPr/>
        <p:txBody>
          <a:bodyPr/>
          <a:lstStyle/>
          <a:p>
            <a:fld id="{EBE3AD81-3AD4-9C46-856E-C08CF1183C60}" type="slidenum">
              <a:rPr lang="en-US" smtClean="0"/>
              <a:pPr/>
              <a:t>26</a:t>
            </a:fld>
            <a:endParaRPr lang="en-US" dirty="0"/>
          </a:p>
        </p:txBody>
      </p:sp>
      <p:sp>
        <p:nvSpPr>
          <p:cNvPr id="8" name="Rounded Rectangular Callout 17">
            <a:extLst>
              <a:ext uri="{FF2B5EF4-FFF2-40B4-BE49-F238E27FC236}">
                <a16:creationId xmlns:a16="http://schemas.microsoft.com/office/drawing/2014/main" id="{0A8EBFB4-6255-4443-946B-A5BA768CE442}"/>
              </a:ext>
            </a:extLst>
          </p:cNvPr>
          <p:cNvSpPr/>
          <p:nvPr/>
        </p:nvSpPr>
        <p:spPr>
          <a:xfrm>
            <a:off x="17442794" y="2078142"/>
            <a:ext cx="3900210" cy="1114218"/>
          </a:xfrm>
          <a:prstGeom prst="wedgeRoundRectCallout">
            <a:avLst>
              <a:gd name="adj1" fmla="val -62678"/>
              <a:gd name="adj2" fmla="val 16840"/>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changes in current liabilities</a:t>
            </a:r>
          </a:p>
        </p:txBody>
      </p:sp>
    </p:spTree>
    <p:extLst>
      <p:ext uri="{BB962C8B-B14F-4D97-AF65-F5344CB8AC3E}">
        <p14:creationId xmlns:p14="http://schemas.microsoft.com/office/powerpoint/2010/main" val="1622439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rgbClr val="17364F"/>
                </a:solidFill>
              </a:rPr>
              <a:t>Step 1: Operating activities – Indirect method (cont’d)</a:t>
            </a:r>
            <a:endParaRPr lang="zh-CN" altLang="en-US" sz="6000" dirty="0"/>
          </a:p>
        </p:txBody>
      </p:sp>
      <p:sp useBgFill="1">
        <p:nvSpPr>
          <p:cNvPr id="3" name="Content Placeholder 2"/>
          <p:cNvSpPr>
            <a:spLocks noGrp="1"/>
          </p:cNvSpPr>
          <p:nvPr>
            <p:ph sz="quarter" idx="13"/>
          </p:nvPr>
        </p:nvSpPr>
        <p:spPr/>
        <p:txBody>
          <a:bodyPr>
            <a:normAutofit/>
          </a:bodyPr>
          <a:lstStyle/>
          <a:p>
            <a:pPr lvl="1"/>
            <a:endParaRPr lang="en-US" altLang="zh-CN" dirty="0"/>
          </a:p>
        </p:txBody>
      </p:sp>
      <p:sp>
        <p:nvSpPr>
          <p:cNvPr id="11" name="Rounded Rectangle 10"/>
          <p:cNvSpPr/>
          <p:nvPr/>
        </p:nvSpPr>
        <p:spPr>
          <a:xfrm>
            <a:off x="1974850" y="7763125"/>
            <a:ext cx="17410430" cy="4538540"/>
          </a:xfrm>
          <a:prstGeom prst="roundRect">
            <a:avLst>
              <a:gd name="adj" fmla="val 8814"/>
            </a:avLst>
          </a:prstGeom>
          <a:solidFill>
            <a:schemeClr val="accent4"/>
          </a:solid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t"/>
          <a:lstStyle/>
          <a:p>
            <a:r>
              <a:rPr lang="en-US" altLang="zh-CN" sz="4400" b="1" dirty="0">
                <a:solidFill>
                  <a:schemeClr val="tx2"/>
                </a:solidFill>
              </a:rPr>
              <a:t>Summary: Adjustments for changes in current liabilities</a:t>
            </a:r>
          </a:p>
          <a:p>
            <a:pPr marL="685780" indent="-685811" defTabSz="1828373">
              <a:lnSpc>
                <a:spcPct val="90000"/>
              </a:lnSpc>
              <a:spcBef>
                <a:spcPts val="1000"/>
              </a:spcBef>
              <a:buFont typeface="Wingdings" panose="05000000000000000000" pitchFamily="2" charset="2"/>
              <a:buChar char="q"/>
            </a:pPr>
            <a:r>
              <a:rPr lang="en-US" altLang="zh-CN" sz="4400" dirty="0">
                <a:solidFill>
                  <a:schemeClr val="tx2"/>
                </a:solidFill>
                <a:ea typeface="Lato Regular" charset="0"/>
                <a:cs typeface="Lato Regular" charset="0"/>
              </a:rPr>
              <a:t>Increasing current liabilities increases cash available to the company</a:t>
            </a:r>
          </a:p>
          <a:p>
            <a:pPr marL="685780" indent="-685811" defTabSz="1828373">
              <a:lnSpc>
                <a:spcPct val="90000"/>
              </a:lnSpc>
              <a:spcBef>
                <a:spcPts val="1000"/>
              </a:spcBef>
              <a:buFont typeface="Wingdings" panose="05000000000000000000" pitchFamily="2" charset="2"/>
              <a:buChar char="q"/>
            </a:pPr>
            <a:r>
              <a:rPr lang="en-US" altLang="zh-CN" sz="4400" dirty="0">
                <a:solidFill>
                  <a:schemeClr val="tx2"/>
                </a:solidFill>
                <a:ea typeface="Lato Regular" charset="0"/>
                <a:cs typeface="Lato Regular" charset="0"/>
              </a:rPr>
              <a:t>Reducing current liabilities reduces cash available to the company</a:t>
            </a:r>
          </a:p>
        </p:txBody>
      </p:sp>
      <p:pic>
        <p:nvPicPr>
          <p:cNvPr id="2050" name="Picture 2" descr="ç¸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670" y="5222875"/>
            <a:ext cx="5715000" cy="5372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ç¸å³å¾ç"/>
          <p:cNvPicPr>
            <a:picLocks noChangeAspect="1" noChangeArrowheads="1"/>
          </p:cNvPicPr>
          <p:nvPr/>
        </p:nvPicPr>
        <p:blipFill rotWithShape="1">
          <a:blip r:embed="rId3">
            <a:extLst>
              <a:ext uri="{28A0092B-C50C-407E-A947-70E740481C1C}">
                <a14:useLocalDpi xmlns:a14="http://schemas.microsoft.com/office/drawing/2010/main" val="0"/>
              </a:ext>
            </a:extLst>
          </a:blip>
          <a:srcRect l="67133" t="34870" r="3533" b="36761"/>
          <a:stretch/>
        </p:blipFill>
        <p:spPr bwMode="auto">
          <a:xfrm>
            <a:off x="6146800" y="9577455"/>
            <a:ext cx="2921000" cy="26554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622639" y="10039928"/>
            <a:ext cx="1575234" cy="2246083"/>
          </a:xfrm>
          <a:prstGeom prst="rect">
            <a:avLst/>
          </a:prstGeom>
        </p:spPr>
      </p:pic>
      <p:sp>
        <p:nvSpPr>
          <p:cNvPr id="14" name="Down Arrow 13"/>
          <p:cNvSpPr/>
          <p:nvPr/>
        </p:nvSpPr>
        <p:spPr>
          <a:xfrm>
            <a:off x="9116640" y="11354344"/>
            <a:ext cx="856034" cy="744067"/>
          </a:xfrm>
          <a:prstGeom prst="down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Down Arrow 15"/>
          <p:cNvSpPr/>
          <p:nvPr/>
        </p:nvSpPr>
        <p:spPr>
          <a:xfrm rot="10800000">
            <a:off x="9116640" y="10113762"/>
            <a:ext cx="856034" cy="74406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Down Arrow 20"/>
          <p:cNvSpPr/>
          <p:nvPr/>
        </p:nvSpPr>
        <p:spPr>
          <a:xfrm>
            <a:off x="14275693" y="11354344"/>
            <a:ext cx="856034" cy="744067"/>
          </a:xfrm>
          <a:prstGeom prst="down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Down Arrow 21"/>
          <p:cNvSpPr/>
          <p:nvPr/>
        </p:nvSpPr>
        <p:spPr>
          <a:xfrm rot="10800000">
            <a:off x="14275693" y="10113762"/>
            <a:ext cx="856034" cy="74406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descr="ç¸å³å¾ç"/>
          <p:cNvPicPr>
            <a:picLocks noChangeAspect="1" noChangeArrowheads="1"/>
          </p:cNvPicPr>
          <p:nvPr/>
        </p:nvPicPr>
        <p:blipFill rotWithShape="1">
          <a:blip r:embed="rId3">
            <a:extLst>
              <a:ext uri="{28A0092B-C50C-407E-A947-70E740481C1C}">
                <a14:useLocalDpi xmlns:a14="http://schemas.microsoft.com/office/drawing/2010/main" val="0"/>
              </a:ext>
            </a:extLst>
          </a:blip>
          <a:srcRect t="37296" r="69647" b="37715"/>
          <a:stretch/>
        </p:blipFill>
        <p:spPr bwMode="auto">
          <a:xfrm>
            <a:off x="-4711351" y="8832715"/>
            <a:ext cx="1734687" cy="13424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A307440-B252-4915-834C-B614F0251DC3}"/>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6FE7FFAB-391F-4638-835B-007812C9D7FF}"/>
              </a:ext>
            </a:extLst>
          </p:cNvPr>
          <p:cNvSpPr>
            <a:spLocks noGrp="1"/>
          </p:cNvSpPr>
          <p:nvPr>
            <p:ph type="sldNum" sz="quarter" idx="12"/>
          </p:nvPr>
        </p:nvSpPr>
        <p:spPr/>
        <p:txBody>
          <a:bodyPr/>
          <a:lstStyle/>
          <a:p>
            <a:fld id="{EBE3AD81-3AD4-9C46-856E-C08CF1183C60}" type="slidenum">
              <a:rPr lang="en-US" smtClean="0"/>
              <a:pPr/>
              <a:t>27</a:t>
            </a:fld>
            <a:endParaRPr lang="en-US" dirty="0"/>
          </a:p>
        </p:txBody>
      </p:sp>
      <p:sp>
        <p:nvSpPr>
          <p:cNvPr id="17" name="Rounded Rectangle 5">
            <a:extLst>
              <a:ext uri="{FF2B5EF4-FFF2-40B4-BE49-F238E27FC236}">
                <a16:creationId xmlns:a16="http://schemas.microsoft.com/office/drawing/2014/main" id="{85527BB5-E6DE-47F6-9179-C4DB2394A5AB}"/>
              </a:ext>
            </a:extLst>
          </p:cNvPr>
          <p:cNvSpPr/>
          <p:nvPr/>
        </p:nvSpPr>
        <p:spPr>
          <a:xfrm>
            <a:off x="1982469" y="2443109"/>
            <a:ext cx="17410430" cy="4707057"/>
          </a:xfrm>
          <a:prstGeom prst="roundRect">
            <a:avLst>
              <a:gd name="adj" fmla="val 8814"/>
            </a:avLst>
          </a:prstGeom>
          <a:solidFill>
            <a:schemeClr val="accent4"/>
          </a:solid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t"/>
          <a:lstStyle/>
          <a:p>
            <a:r>
              <a:rPr lang="en-US" altLang="zh-CN" sz="4400" b="1" dirty="0">
                <a:solidFill>
                  <a:schemeClr val="tx2"/>
                </a:solidFill>
              </a:rPr>
              <a:t>Summary: Adjustments for changes in current assets</a:t>
            </a:r>
          </a:p>
          <a:p>
            <a:pPr marL="685780" indent="-685811" defTabSz="1828373">
              <a:lnSpc>
                <a:spcPct val="90000"/>
              </a:lnSpc>
              <a:spcBef>
                <a:spcPts val="1000"/>
              </a:spcBef>
              <a:buFont typeface="Wingdings" panose="05000000000000000000" pitchFamily="2" charset="2"/>
              <a:buChar char="q"/>
            </a:pPr>
            <a:r>
              <a:rPr lang="en-US" altLang="zh-CN" sz="4400" dirty="0">
                <a:solidFill>
                  <a:schemeClr val="tx2"/>
                </a:solidFill>
                <a:ea typeface="Lato Regular" charset="0"/>
                <a:cs typeface="Lato Regular" charset="0"/>
              </a:rPr>
              <a:t>Increasing current assets reduces cash available to the company</a:t>
            </a:r>
          </a:p>
          <a:p>
            <a:pPr marL="685780" indent="-685811" defTabSz="1828373">
              <a:lnSpc>
                <a:spcPct val="90000"/>
              </a:lnSpc>
              <a:spcBef>
                <a:spcPts val="1000"/>
              </a:spcBef>
              <a:buFont typeface="Wingdings" panose="05000000000000000000" pitchFamily="2" charset="2"/>
              <a:buChar char="q"/>
            </a:pPr>
            <a:r>
              <a:rPr lang="en-US" altLang="zh-CN" sz="4400" dirty="0">
                <a:solidFill>
                  <a:schemeClr val="tx2"/>
                </a:solidFill>
                <a:ea typeface="Lato Regular" charset="0"/>
                <a:cs typeface="Lato Regular" charset="0"/>
              </a:rPr>
              <a:t>Reducing current assets increases cash available to the company</a:t>
            </a:r>
          </a:p>
        </p:txBody>
      </p:sp>
      <p:pic>
        <p:nvPicPr>
          <p:cNvPr id="18" name="Picture 17">
            <a:extLst>
              <a:ext uri="{FF2B5EF4-FFF2-40B4-BE49-F238E27FC236}">
                <a16:creationId xmlns:a16="http://schemas.microsoft.com/office/drawing/2014/main" id="{6D559D89-D7BB-4A97-A50B-09433002CB5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630258" y="4808398"/>
            <a:ext cx="1575234" cy="2246083"/>
          </a:xfrm>
          <a:prstGeom prst="rect">
            <a:avLst/>
          </a:prstGeom>
        </p:spPr>
      </p:pic>
      <p:pic>
        <p:nvPicPr>
          <p:cNvPr id="19" name="Picture 18">
            <a:extLst>
              <a:ext uri="{FF2B5EF4-FFF2-40B4-BE49-F238E27FC236}">
                <a16:creationId xmlns:a16="http://schemas.microsoft.com/office/drawing/2014/main" id="{90E55AF2-0516-4345-B555-B0709CB8EFF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367214" y="4617026"/>
            <a:ext cx="2628829" cy="2628829"/>
          </a:xfrm>
          <a:prstGeom prst="rect">
            <a:avLst/>
          </a:prstGeom>
        </p:spPr>
      </p:pic>
      <p:sp>
        <p:nvSpPr>
          <p:cNvPr id="20" name="Down Arrow 10">
            <a:extLst>
              <a:ext uri="{FF2B5EF4-FFF2-40B4-BE49-F238E27FC236}">
                <a16:creationId xmlns:a16="http://schemas.microsoft.com/office/drawing/2014/main" id="{CFA99A16-E44F-4194-9670-7C56E922429B}"/>
              </a:ext>
            </a:extLst>
          </p:cNvPr>
          <p:cNvSpPr/>
          <p:nvPr/>
        </p:nvSpPr>
        <p:spPr>
          <a:xfrm>
            <a:off x="9124259" y="6122814"/>
            <a:ext cx="856034" cy="744067"/>
          </a:xfrm>
          <a:prstGeom prst="down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Down Arrow 11">
            <a:extLst>
              <a:ext uri="{FF2B5EF4-FFF2-40B4-BE49-F238E27FC236}">
                <a16:creationId xmlns:a16="http://schemas.microsoft.com/office/drawing/2014/main" id="{29218A80-522B-408E-8BFB-80B37010B8C3}"/>
              </a:ext>
            </a:extLst>
          </p:cNvPr>
          <p:cNvSpPr/>
          <p:nvPr/>
        </p:nvSpPr>
        <p:spPr>
          <a:xfrm>
            <a:off x="14333708" y="4882232"/>
            <a:ext cx="856034" cy="744067"/>
          </a:xfrm>
          <a:prstGeom prst="down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Down Arrow 12">
            <a:extLst>
              <a:ext uri="{FF2B5EF4-FFF2-40B4-BE49-F238E27FC236}">
                <a16:creationId xmlns:a16="http://schemas.microsoft.com/office/drawing/2014/main" id="{E22A6B85-16CE-4140-BB7D-DF32C35AE0F7}"/>
              </a:ext>
            </a:extLst>
          </p:cNvPr>
          <p:cNvSpPr/>
          <p:nvPr/>
        </p:nvSpPr>
        <p:spPr>
          <a:xfrm rot="10800000">
            <a:off x="9124259" y="4882232"/>
            <a:ext cx="856034" cy="74406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Down Arrow 13">
            <a:extLst>
              <a:ext uri="{FF2B5EF4-FFF2-40B4-BE49-F238E27FC236}">
                <a16:creationId xmlns:a16="http://schemas.microsoft.com/office/drawing/2014/main" id="{F92BBFA5-C837-4B5E-9AAC-CCD17C8A5677}"/>
              </a:ext>
            </a:extLst>
          </p:cNvPr>
          <p:cNvSpPr/>
          <p:nvPr/>
        </p:nvSpPr>
        <p:spPr>
          <a:xfrm rot="10800000">
            <a:off x="14333708" y="6122813"/>
            <a:ext cx="856034" cy="74406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6017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F823-5C8C-4ADD-A8C6-7B640D050867}"/>
              </a:ext>
            </a:extLst>
          </p:cNvPr>
          <p:cNvSpPr>
            <a:spLocks noGrp="1"/>
          </p:cNvSpPr>
          <p:nvPr>
            <p:ph type="title"/>
          </p:nvPr>
        </p:nvSpPr>
        <p:spPr/>
        <p:txBody>
          <a:bodyPr>
            <a:normAutofit fontScale="90000"/>
          </a:bodyPr>
          <a:lstStyle/>
          <a:p>
            <a:r>
              <a:rPr lang="en-US" altLang="zh-CN" dirty="0">
                <a:solidFill>
                  <a:srgbClr val="17364F"/>
                </a:solidFill>
              </a:rPr>
              <a:t>Step 1: Operating activities – Indirect method (cont’d)</a:t>
            </a:r>
            <a:endParaRPr lang="en-US" dirty="0"/>
          </a:p>
        </p:txBody>
      </p:sp>
      <p:sp>
        <p:nvSpPr>
          <p:cNvPr id="3" name="Content Placeholder 2">
            <a:extLst>
              <a:ext uri="{FF2B5EF4-FFF2-40B4-BE49-F238E27FC236}">
                <a16:creationId xmlns:a16="http://schemas.microsoft.com/office/drawing/2014/main" id="{644B55A9-57FD-4DA3-8E83-A47B898D88BE}"/>
              </a:ext>
            </a:extLst>
          </p:cNvPr>
          <p:cNvSpPr>
            <a:spLocks noGrp="1"/>
          </p:cNvSpPr>
          <p:nvPr>
            <p:ph sz="quarter" idx="13"/>
          </p:nvPr>
        </p:nvSpPr>
        <p:spPr/>
        <p:txBody>
          <a:bodyPr/>
          <a:lstStyle/>
          <a:p>
            <a:r>
              <a:rPr lang="en-US" sz="6000" b="0" dirty="0">
                <a:solidFill>
                  <a:schemeClr val="tx2"/>
                </a:solidFill>
              </a:rPr>
              <a:t>Cash flows from operating activities (done)</a:t>
            </a:r>
          </a:p>
          <a:p>
            <a:endParaRPr lang="en-US" dirty="0"/>
          </a:p>
        </p:txBody>
      </p:sp>
      <p:graphicFrame>
        <p:nvGraphicFramePr>
          <p:cNvPr id="4" name="Table 3">
            <a:extLst>
              <a:ext uri="{FF2B5EF4-FFF2-40B4-BE49-F238E27FC236}">
                <a16:creationId xmlns:a16="http://schemas.microsoft.com/office/drawing/2014/main" id="{7206DCFC-1E24-4DB8-B0BA-E84DFD5C61F9}"/>
              </a:ext>
            </a:extLst>
          </p:cNvPr>
          <p:cNvGraphicFramePr>
            <a:graphicFrameLocks noGrp="1"/>
          </p:cNvGraphicFramePr>
          <p:nvPr>
            <p:extLst>
              <p:ext uri="{D42A27DB-BD31-4B8C-83A1-F6EECF244321}">
                <p14:modId xmlns:p14="http://schemas.microsoft.com/office/powerpoint/2010/main" val="337773724"/>
              </p:ext>
            </p:extLst>
          </p:nvPr>
        </p:nvGraphicFramePr>
        <p:xfrm>
          <a:off x="1257301" y="3486784"/>
          <a:ext cx="14373833" cy="8703120"/>
        </p:xfrm>
        <a:graphic>
          <a:graphicData uri="http://schemas.openxmlformats.org/drawingml/2006/table">
            <a:tbl>
              <a:tblPr firstRow="1" bandRow="1">
                <a:tableStyleId>{5C22544A-7EE6-4342-B048-85BDC9FD1C3A}</a:tableStyleId>
              </a:tblPr>
              <a:tblGrid>
                <a:gridCol w="9081889">
                  <a:extLst>
                    <a:ext uri="{9D8B030D-6E8A-4147-A177-3AD203B41FA5}">
                      <a16:colId xmlns:a16="http://schemas.microsoft.com/office/drawing/2014/main" val="363556646"/>
                    </a:ext>
                  </a:extLst>
                </a:gridCol>
                <a:gridCol w="2375264">
                  <a:extLst>
                    <a:ext uri="{9D8B030D-6E8A-4147-A177-3AD203B41FA5}">
                      <a16:colId xmlns:a16="http://schemas.microsoft.com/office/drawing/2014/main" val="3374926483"/>
                    </a:ext>
                  </a:extLst>
                </a:gridCol>
                <a:gridCol w="2916680">
                  <a:extLst>
                    <a:ext uri="{9D8B030D-6E8A-4147-A177-3AD203B41FA5}">
                      <a16:colId xmlns:a16="http://schemas.microsoft.com/office/drawing/2014/main" val="2976851113"/>
                    </a:ext>
                  </a:extLst>
                </a:gridCol>
              </a:tblGrid>
              <a:tr h="739248">
                <a:tc>
                  <a:txBody>
                    <a:bodyPr/>
                    <a:lstStyle/>
                    <a:p>
                      <a:r>
                        <a:rPr lang="en-US" sz="4000" b="0" dirty="0">
                          <a:solidFill>
                            <a:schemeClr val="tx2"/>
                          </a:solidFill>
                        </a:rPr>
                        <a:t>Cash flows from operating activities: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endParaRPr lang="en-US" sz="400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endParaRPr lang="en-US" sz="400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88698249"/>
                  </a:ext>
                </a:extLst>
              </a:tr>
              <a:tr h="739248">
                <a:tc>
                  <a:txBody>
                    <a:bodyPr/>
                    <a:lstStyle/>
                    <a:p>
                      <a:pPr marL="274320"/>
                      <a:r>
                        <a:rPr lang="en-US" sz="4000" dirty="0">
                          <a:solidFill>
                            <a:srgbClr val="0070C0"/>
                          </a:solidFill>
                        </a:rPr>
                        <a:t>Net income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b="1" dirty="0">
                          <a:solidFill>
                            <a:srgbClr val="0070C0"/>
                          </a:solidFill>
                        </a:rPr>
                        <a:t>€  145,000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908539761"/>
                  </a:ext>
                </a:extLst>
              </a:tr>
              <a:tr h="1293685">
                <a:tc>
                  <a:txBody>
                    <a:bodyPr/>
                    <a:lstStyle/>
                    <a:p>
                      <a:pPr marL="274320" lvl="1" indent="0" defTabSz="548640"/>
                      <a:r>
                        <a:rPr lang="en-US" sz="4000" dirty="0">
                          <a:solidFill>
                            <a:schemeClr val="tx2"/>
                          </a:solidFill>
                        </a:rPr>
                        <a:t>Adjustments to reconcile net income to net cash provided by operating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882689"/>
                  </a:ext>
                </a:extLst>
              </a:tr>
              <a:tr h="739248">
                <a:tc>
                  <a:txBody>
                    <a:bodyPr/>
                    <a:lstStyle/>
                    <a:p>
                      <a:pPr marL="548640"/>
                      <a:r>
                        <a:rPr lang="en-US" sz="4000" u="none" dirty="0">
                          <a:solidFill>
                            <a:schemeClr val="tx2"/>
                          </a:solidFill>
                        </a:rPr>
                        <a:t>Depreciation expense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dirty="0">
                          <a:solidFill>
                            <a:schemeClr val="tx2"/>
                          </a:solidFill>
                        </a:rPr>
                        <a:t>€    </a:t>
                      </a:r>
                      <a:r>
                        <a:rPr lang="en-US" sz="4000" u="none" baseline="0" dirty="0">
                          <a:solidFill>
                            <a:schemeClr val="tx2"/>
                          </a:solidFill>
                          <a:uFillTx/>
                        </a:rPr>
                        <a:t>9,000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chemeClr val="tx2"/>
                          </a:solidFill>
                          <a:uFillTx/>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769156865"/>
                  </a:ext>
                </a:extLst>
              </a:tr>
              <a:tr h="739248">
                <a:tc>
                  <a:txBody>
                    <a:bodyPr/>
                    <a:lstStyle/>
                    <a:p>
                      <a:pPr marL="548640"/>
                      <a:r>
                        <a:rPr lang="en-US" sz="4000" u="none" dirty="0">
                          <a:solidFill>
                            <a:schemeClr val="tx2"/>
                          </a:solidFill>
                        </a:rPr>
                        <a:t>Loss on disposal of plant assets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chemeClr val="tx2"/>
                          </a:solidFill>
                          <a:uFillTx/>
                        </a:rPr>
                        <a:t>  3,000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none"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1452193"/>
                  </a:ext>
                </a:extLst>
              </a:tr>
              <a:tr h="739248">
                <a:tc>
                  <a:txBody>
                    <a:bodyPr/>
                    <a:lstStyle/>
                    <a:p>
                      <a:pPr marL="548640"/>
                      <a:r>
                        <a:rPr lang="en-US" sz="4000" u="none" dirty="0">
                          <a:solidFill>
                            <a:schemeClr val="tx2"/>
                          </a:solidFill>
                        </a:rPr>
                        <a:t>Decrease in accounts receivable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chemeClr val="tx2"/>
                          </a:solidFill>
                          <a:uFillTx/>
                        </a:rPr>
                        <a:t>10,000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none"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42028810"/>
                  </a:ext>
                </a:extLst>
              </a:tr>
              <a:tr h="739248">
                <a:tc>
                  <a:txBody>
                    <a:bodyPr/>
                    <a:lstStyle/>
                    <a:p>
                      <a:pPr marL="548640"/>
                      <a:r>
                        <a:rPr lang="en-US" sz="4000" u="none" dirty="0">
                          <a:solidFill>
                            <a:schemeClr val="tx2"/>
                          </a:solidFill>
                        </a:rPr>
                        <a:t>Increase in inventory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chemeClr val="tx2"/>
                          </a:solidFill>
                          <a:uFillTx/>
                        </a:rPr>
                        <a:t>(5,000)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none"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790696326"/>
                  </a:ext>
                </a:extLst>
              </a:tr>
              <a:tr h="739248">
                <a:tc>
                  <a:txBody>
                    <a:bodyPr/>
                    <a:lstStyle/>
                    <a:p>
                      <a:pPr marL="548640"/>
                      <a:r>
                        <a:rPr lang="en-US" sz="4000" u="none" dirty="0">
                          <a:solidFill>
                            <a:schemeClr val="tx2"/>
                          </a:solidFill>
                        </a:rPr>
                        <a:t>Increase in prepaid expenses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chemeClr val="tx2"/>
                          </a:solidFill>
                          <a:uFillTx/>
                        </a:rPr>
                        <a:t>  (4,000)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none"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064973128"/>
                  </a:ext>
                </a:extLst>
              </a:tr>
              <a:tr h="739248">
                <a:tc>
                  <a:txBody>
                    <a:bodyPr/>
                    <a:lstStyle/>
                    <a:p>
                      <a:pPr marL="548640"/>
                      <a:r>
                        <a:rPr lang="en-US" sz="4000" dirty="0">
                          <a:solidFill>
                            <a:schemeClr val="tx2"/>
                          </a:solidFill>
                        </a:rPr>
                        <a:t>Increase in accounts payable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chemeClr val="tx2"/>
                          </a:solidFill>
                          <a:uFillTx/>
                        </a:rPr>
                        <a:t>16,000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sng"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631337814"/>
                  </a:ext>
                </a:extLst>
              </a:tr>
              <a:tr h="739248">
                <a:tc>
                  <a:txBody>
                    <a:bodyPr/>
                    <a:lstStyle/>
                    <a:p>
                      <a:pPr marL="548640"/>
                      <a:r>
                        <a:rPr lang="en-US" sz="4000" dirty="0">
                          <a:solidFill>
                            <a:schemeClr val="tx2"/>
                          </a:solidFill>
                        </a:rPr>
                        <a:t>Decrease in income taxes payable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sng" baseline="0" dirty="0">
                          <a:solidFill>
                            <a:schemeClr val="tx2"/>
                          </a:solidFill>
                          <a:uFillTx/>
                        </a:rPr>
                        <a:t>  (2,000)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sng" baseline="0" dirty="0">
                          <a:solidFill>
                            <a:schemeClr val="tx2"/>
                          </a:solidFill>
                          <a:uFillTx/>
                        </a:rPr>
                        <a:t>     27,000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198342649"/>
                  </a:ext>
                </a:extLst>
              </a:tr>
              <a:tr h="739248">
                <a:tc>
                  <a:txBody>
                    <a:bodyPr/>
                    <a:lstStyle/>
                    <a:p>
                      <a:r>
                        <a:rPr lang="en-US" sz="4000" dirty="0">
                          <a:solidFill>
                            <a:srgbClr val="9D7801"/>
                          </a:solidFill>
                        </a:rPr>
                        <a:t>Net cash provided by operating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b="1" u="sng" dirty="0">
                          <a:solidFill>
                            <a:srgbClr val="9D7801"/>
                          </a:solidFill>
                        </a:rPr>
                        <a:t>€ 172,000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924772858"/>
                  </a:ext>
                </a:extLst>
              </a:tr>
            </a:tbl>
          </a:graphicData>
        </a:graphic>
      </p:graphicFrame>
      <p:sp>
        <p:nvSpPr>
          <p:cNvPr id="5" name="Rectangle 4">
            <a:extLst>
              <a:ext uri="{FF2B5EF4-FFF2-40B4-BE49-F238E27FC236}">
                <a16:creationId xmlns:a16="http://schemas.microsoft.com/office/drawing/2014/main" id="{2A1A1625-0A8F-401F-B273-3161F8B5E2AE}"/>
              </a:ext>
            </a:extLst>
          </p:cNvPr>
          <p:cNvSpPr/>
          <p:nvPr/>
        </p:nvSpPr>
        <p:spPr>
          <a:xfrm>
            <a:off x="18077008" y="4218020"/>
            <a:ext cx="3123740" cy="830997"/>
          </a:xfrm>
          <a:prstGeom prst="rect">
            <a:avLst/>
          </a:prstGeom>
        </p:spPr>
        <p:txBody>
          <a:bodyPr wrap="none">
            <a:spAutoFit/>
          </a:bodyPr>
          <a:lstStyle/>
          <a:p>
            <a:pPr algn="ctr"/>
            <a:r>
              <a:rPr lang="en-US" altLang="zh-CN" sz="4800" b="1" dirty="0">
                <a:solidFill>
                  <a:srgbClr val="00759C"/>
                </a:solidFill>
              </a:rPr>
              <a:t>Net income</a:t>
            </a:r>
          </a:p>
        </p:txBody>
      </p:sp>
      <p:sp>
        <p:nvSpPr>
          <p:cNvPr id="6" name="Rectangle 5">
            <a:extLst>
              <a:ext uri="{FF2B5EF4-FFF2-40B4-BE49-F238E27FC236}">
                <a16:creationId xmlns:a16="http://schemas.microsoft.com/office/drawing/2014/main" id="{73579C39-B833-4FDA-8FEA-457CDD5814F3}"/>
              </a:ext>
            </a:extLst>
          </p:cNvPr>
          <p:cNvSpPr/>
          <p:nvPr/>
        </p:nvSpPr>
        <p:spPr>
          <a:xfrm>
            <a:off x="16768408" y="11386751"/>
            <a:ext cx="5740941" cy="830997"/>
          </a:xfrm>
          <a:prstGeom prst="rect">
            <a:avLst/>
          </a:prstGeom>
        </p:spPr>
        <p:txBody>
          <a:bodyPr wrap="square">
            <a:spAutoFit/>
          </a:bodyPr>
          <a:lstStyle/>
          <a:p>
            <a:pPr algn="ctr"/>
            <a:r>
              <a:rPr lang="en-US" altLang="zh-CN" sz="4800" b="1" dirty="0">
                <a:solidFill>
                  <a:srgbClr val="B17F0F"/>
                </a:solidFill>
              </a:rPr>
              <a:t>Operating Cash Flows</a:t>
            </a:r>
          </a:p>
        </p:txBody>
      </p:sp>
      <p:sp>
        <p:nvSpPr>
          <p:cNvPr id="7" name="Down Arrow 21">
            <a:extLst>
              <a:ext uri="{FF2B5EF4-FFF2-40B4-BE49-F238E27FC236}">
                <a16:creationId xmlns:a16="http://schemas.microsoft.com/office/drawing/2014/main" id="{019CFF52-80EE-4DC4-B603-B697051B458B}"/>
              </a:ext>
            </a:extLst>
          </p:cNvPr>
          <p:cNvSpPr/>
          <p:nvPr/>
        </p:nvSpPr>
        <p:spPr>
          <a:xfrm>
            <a:off x="18667849" y="5049017"/>
            <a:ext cx="1942060" cy="6293284"/>
          </a:xfrm>
          <a:prstGeom prst="downArrow">
            <a:avLst>
              <a:gd name="adj1" fmla="val 50000"/>
              <a:gd name="adj2" fmla="val 29989"/>
            </a:avLst>
          </a:prstGeom>
          <a:gradFill>
            <a:gsLst>
              <a:gs pos="0">
                <a:srgbClr val="00759C"/>
              </a:gs>
              <a:gs pos="100000">
                <a:srgbClr val="B17F0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Rectangle 7">
            <a:extLst>
              <a:ext uri="{FF2B5EF4-FFF2-40B4-BE49-F238E27FC236}">
                <a16:creationId xmlns:a16="http://schemas.microsoft.com/office/drawing/2014/main" id="{E5F90D0C-79C0-457F-ACF2-7908EA5733CD}"/>
              </a:ext>
            </a:extLst>
          </p:cNvPr>
          <p:cNvSpPr/>
          <p:nvPr/>
        </p:nvSpPr>
        <p:spPr>
          <a:xfrm>
            <a:off x="20138783" y="7564139"/>
            <a:ext cx="3419718" cy="830997"/>
          </a:xfrm>
          <a:prstGeom prst="rect">
            <a:avLst/>
          </a:prstGeom>
        </p:spPr>
        <p:txBody>
          <a:bodyPr wrap="none">
            <a:spAutoFit/>
          </a:bodyPr>
          <a:lstStyle/>
          <a:p>
            <a:pPr algn="ctr"/>
            <a:r>
              <a:rPr lang="en-US" altLang="zh-CN" sz="4800" b="1" dirty="0">
                <a:solidFill>
                  <a:schemeClr val="accent2"/>
                </a:solidFill>
              </a:rPr>
              <a:t>Adjustments</a:t>
            </a:r>
            <a:endParaRPr lang="en-US" altLang="zh-CN" dirty="0">
              <a:solidFill>
                <a:schemeClr val="accent2"/>
              </a:solidFill>
            </a:endParaRPr>
          </a:p>
        </p:txBody>
      </p:sp>
      <p:sp>
        <p:nvSpPr>
          <p:cNvPr id="9" name="Rounded Rectangular Callout 17">
            <a:extLst>
              <a:ext uri="{FF2B5EF4-FFF2-40B4-BE49-F238E27FC236}">
                <a16:creationId xmlns:a16="http://schemas.microsoft.com/office/drawing/2014/main" id="{3E5968BC-6965-49C7-AB20-EF4FD678CC01}"/>
              </a:ext>
            </a:extLst>
          </p:cNvPr>
          <p:cNvSpPr/>
          <p:nvPr/>
        </p:nvSpPr>
        <p:spPr>
          <a:xfrm>
            <a:off x="12550894" y="5748746"/>
            <a:ext cx="3135340" cy="617871"/>
          </a:xfrm>
          <a:prstGeom prst="wedgeRoundRectCallout">
            <a:avLst>
              <a:gd name="adj1" fmla="val -42221"/>
              <a:gd name="adj2" fmla="val 72257"/>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noncash item</a:t>
            </a:r>
          </a:p>
        </p:txBody>
      </p:sp>
      <p:sp>
        <p:nvSpPr>
          <p:cNvPr id="10" name="Rounded Rectangular Callout 17">
            <a:extLst>
              <a:ext uri="{FF2B5EF4-FFF2-40B4-BE49-F238E27FC236}">
                <a16:creationId xmlns:a16="http://schemas.microsoft.com/office/drawing/2014/main" id="{87C9E2F5-DA01-4177-A83D-06F9C1DADEDA}"/>
              </a:ext>
            </a:extLst>
          </p:cNvPr>
          <p:cNvSpPr/>
          <p:nvPr/>
        </p:nvSpPr>
        <p:spPr>
          <a:xfrm>
            <a:off x="13290810" y="6729044"/>
            <a:ext cx="3522385" cy="617871"/>
          </a:xfrm>
          <a:prstGeom prst="wedgeRoundRectCallout">
            <a:avLst>
              <a:gd name="adj1" fmla="val -63688"/>
              <a:gd name="adj2" fmla="val 44068"/>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nonoperating item</a:t>
            </a:r>
          </a:p>
        </p:txBody>
      </p:sp>
      <p:sp>
        <p:nvSpPr>
          <p:cNvPr id="11" name="Rounded Rectangular Callout 17">
            <a:extLst>
              <a:ext uri="{FF2B5EF4-FFF2-40B4-BE49-F238E27FC236}">
                <a16:creationId xmlns:a16="http://schemas.microsoft.com/office/drawing/2014/main" id="{E7BFFB03-A9FB-494A-9024-4CEDF852749E}"/>
              </a:ext>
            </a:extLst>
          </p:cNvPr>
          <p:cNvSpPr/>
          <p:nvPr/>
        </p:nvSpPr>
        <p:spPr>
          <a:xfrm>
            <a:off x="13901269" y="8052894"/>
            <a:ext cx="3900210" cy="1114218"/>
          </a:xfrm>
          <a:prstGeom prst="wedgeRoundRectCallout">
            <a:avLst>
              <a:gd name="adj1" fmla="val -59641"/>
              <a:gd name="adj2" fmla="val 23145"/>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changes in current assets</a:t>
            </a:r>
          </a:p>
        </p:txBody>
      </p:sp>
      <p:sp>
        <p:nvSpPr>
          <p:cNvPr id="12" name="Rounded Rectangular Callout 17">
            <a:extLst>
              <a:ext uri="{FF2B5EF4-FFF2-40B4-BE49-F238E27FC236}">
                <a16:creationId xmlns:a16="http://schemas.microsoft.com/office/drawing/2014/main" id="{A6812848-0A65-4785-BEF6-14D5E09CED5E}"/>
              </a:ext>
            </a:extLst>
          </p:cNvPr>
          <p:cNvSpPr/>
          <p:nvPr/>
        </p:nvSpPr>
        <p:spPr>
          <a:xfrm>
            <a:off x="13681029" y="9651064"/>
            <a:ext cx="3900210" cy="1114218"/>
          </a:xfrm>
          <a:prstGeom prst="wedgeRoundRectCallout">
            <a:avLst>
              <a:gd name="adj1" fmla="val -54863"/>
              <a:gd name="adj2" fmla="val 41590"/>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2"/>
                </a:solidFill>
              </a:rPr>
              <a:t>changes in current liabilities</a:t>
            </a:r>
          </a:p>
        </p:txBody>
      </p:sp>
      <p:sp>
        <p:nvSpPr>
          <p:cNvPr id="13" name="Right Brace 12">
            <a:extLst>
              <a:ext uri="{FF2B5EF4-FFF2-40B4-BE49-F238E27FC236}">
                <a16:creationId xmlns:a16="http://schemas.microsoft.com/office/drawing/2014/main" id="{21840043-C891-4CBC-9EEF-5AA205D66240}"/>
              </a:ext>
            </a:extLst>
          </p:cNvPr>
          <p:cNvSpPr/>
          <p:nvPr/>
        </p:nvSpPr>
        <p:spPr>
          <a:xfrm>
            <a:off x="12812898" y="7943850"/>
            <a:ext cx="478972" cy="1841134"/>
          </a:xfrm>
          <a:prstGeom prst="rightBrace">
            <a:avLst>
              <a:gd name="adj1" fmla="val 29214"/>
              <a:gd name="adj2" fmla="val 5000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A2D8AAC-D428-42CA-8EAD-D1758476E744}"/>
              </a:ext>
            </a:extLst>
          </p:cNvPr>
          <p:cNvSpPr/>
          <p:nvPr/>
        </p:nvSpPr>
        <p:spPr>
          <a:xfrm>
            <a:off x="12812898" y="10159999"/>
            <a:ext cx="478972" cy="1114218"/>
          </a:xfrm>
          <a:prstGeom prst="rightBrace">
            <a:avLst>
              <a:gd name="adj1" fmla="val 29214"/>
              <a:gd name="adj2" fmla="val 50000"/>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ooter Placeholder 14">
            <a:extLst>
              <a:ext uri="{FF2B5EF4-FFF2-40B4-BE49-F238E27FC236}">
                <a16:creationId xmlns:a16="http://schemas.microsoft.com/office/drawing/2014/main" id="{92F2B9D3-2A59-4C99-863E-B950183E683F}"/>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6" name="Slide Number Placeholder 15">
            <a:extLst>
              <a:ext uri="{FF2B5EF4-FFF2-40B4-BE49-F238E27FC236}">
                <a16:creationId xmlns:a16="http://schemas.microsoft.com/office/drawing/2014/main" id="{AE03B19E-54F5-4321-8E5E-C9DBF16CA6C4}"/>
              </a:ext>
            </a:extLst>
          </p:cNvPr>
          <p:cNvSpPr>
            <a:spLocks noGrp="1"/>
          </p:cNvSpPr>
          <p:nvPr>
            <p:ph type="sldNum" sz="quarter" idx="12"/>
          </p:nvPr>
        </p:nvSpPr>
        <p:spPr/>
        <p:txBody>
          <a:bodyPr/>
          <a:lstStyle/>
          <a:p>
            <a:fld id="{EBE3AD81-3AD4-9C46-856E-C08CF1183C60}" type="slidenum">
              <a:rPr lang="en-US" smtClean="0"/>
              <a:pPr/>
              <a:t>28</a:t>
            </a:fld>
            <a:endParaRPr lang="en-US" dirty="0"/>
          </a:p>
        </p:txBody>
      </p:sp>
    </p:spTree>
    <p:extLst>
      <p:ext uri="{BB962C8B-B14F-4D97-AF65-F5344CB8AC3E}">
        <p14:creationId xmlns:p14="http://schemas.microsoft.com/office/powerpoint/2010/main" val="2675663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624FF-99C3-4909-91BC-52458C658951}"/>
              </a:ext>
            </a:extLst>
          </p:cNvPr>
          <p:cNvSpPr>
            <a:spLocks noGrp="1"/>
          </p:cNvSpPr>
          <p:nvPr>
            <p:ph type="title"/>
          </p:nvPr>
        </p:nvSpPr>
        <p:spPr/>
        <p:txBody>
          <a:bodyPr/>
          <a:lstStyle/>
          <a:p>
            <a:r>
              <a:rPr lang="en-US" altLang="zh-CN" dirty="0">
                <a:solidFill>
                  <a:srgbClr val="17364F"/>
                </a:solidFill>
              </a:rPr>
              <a:t>Step 1: Operating activities – Exercise</a:t>
            </a:r>
            <a:endParaRPr lang="en-US" dirty="0"/>
          </a:p>
        </p:txBody>
      </p:sp>
      <p:pic>
        <p:nvPicPr>
          <p:cNvPr id="6" name="Content Placeholder 5">
            <a:extLst>
              <a:ext uri="{FF2B5EF4-FFF2-40B4-BE49-F238E27FC236}">
                <a16:creationId xmlns:a16="http://schemas.microsoft.com/office/drawing/2014/main" id="{3DD72BE0-AF4F-44F1-A650-C594E192785A}"/>
              </a:ext>
            </a:extLst>
          </p:cNvPr>
          <p:cNvPicPr>
            <a:picLocks noGrp="1" noChangeAspect="1"/>
          </p:cNvPicPr>
          <p:nvPr>
            <p:ph sz="quarter" idx="13"/>
          </p:nvPr>
        </p:nvPicPr>
        <p:blipFill>
          <a:blip r:embed="rId2"/>
          <a:stretch>
            <a:fillRect/>
          </a:stretch>
        </p:blipFill>
        <p:spPr>
          <a:xfrm>
            <a:off x="687912" y="2057402"/>
            <a:ext cx="22906576" cy="6217556"/>
          </a:xfrm>
        </p:spPr>
      </p:pic>
      <p:sp>
        <p:nvSpPr>
          <p:cNvPr id="7" name="Footer Placeholder 6">
            <a:extLst>
              <a:ext uri="{FF2B5EF4-FFF2-40B4-BE49-F238E27FC236}">
                <a16:creationId xmlns:a16="http://schemas.microsoft.com/office/drawing/2014/main" id="{016F8295-99A5-450A-81A7-F660FA34E5E4}"/>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8" name="Slide Number Placeholder 7">
            <a:extLst>
              <a:ext uri="{FF2B5EF4-FFF2-40B4-BE49-F238E27FC236}">
                <a16:creationId xmlns:a16="http://schemas.microsoft.com/office/drawing/2014/main" id="{3016FFF3-49EF-4A9E-B89D-F260AC2046A7}"/>
              </a:ext>
            </a:extLst>
          </p:cNvPr>
          <p:cNvSpPr>
            <a:spLocks noGrp="1"/>
          </p:cNvSpPr>
          <p:nvPr>
            <p:ph type="sldNum" sz="quarter" idx="12"/>
          </p:nvPr>
        </p:nvSpPr>
        <p:spPr/>
        <p:txBody>
          <a:bodyPr/>
          <a:lstStyle/>
          <a:p>
            <a:fld id="{EBE3AD81-3AD4-9C46-856E-C08CF1183C60}" type="slidenum">
              <a:rPr lang="en-US" smtClean="0"/>
              <a:pPr/>
              <a:t>29</a:t>
            </a:fld>
            <a:endParaRPr lang="en-US" dirty="0"/>
          </a:p>
        </p:txBody>
      </p:sp>
    </p:spTree>
    <p:extLst>
      <p:ext uri="{BB962C8B-B14F-4D97-AF65-F5344CB8AC3E}">
        <p14:creationId xmlns:p14="http://schemas.microsoft.com/office/powerpoint/2010/main" val="787230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76DCBB28-0098-4445-A6F2-F8EC44F77508}"/>
              </a:ext>
            </a:extLst>
          </p:cNvPr>
          <p:cNvSpPr>
            <a:spLocks noGrp="1"/>
          </p:cNvSpPr>
          <p:nvPr>
            <p:ph sz="quarter" idx="13"/>
          </p:nvPr>
        </p:nvSpPr>
        <p:spPr>
          <a:xfrm>
            <a:off x="0" y="464228"/>
            <a:ext cx="10653128" cy="12521539"/>
          </a:xfrm>
        </p:spPr>
        <p:txBody>
          <a:bodyPr>
            <a:normAutofit/>
          </a:bodyPr>
          <a:lstStyle/>
          <a:p>
            <a:pPr marL="914186" lvl="1" indent="0" algn="ctr">
              <a:buNone/>
            </a:pPr>
            <a:r>
              <a:rPr lang="en-US" b="1" dirty="0"/>
              <a:t>Cash Dividends</a:t>
            </a:r>
          </a:p>
          <a:p>
            <a:pPr lvl="1"/>
            <a:r>
              <a:rPr lang="en-US" altLang="zh-CN" dirty="0">
                <a:solidFill>
                  <a:srgbClr val="F89387"/>
                </a:solidFill>
              </a:rPr>
              <a:t>Declaration</a:t>
            </a:r>
          </a:p>
          <a:p>
            <a:pPr lvl="3"/>
            <a:endParaRPr lang="en-US" altLang="zh-CN" dirty="0"/>
          </a:p>
          <a:p>
            <a:pPr lvl="1"/>
            <a:r>
              <a:rPr lang="en-US" altLang="zh-CN" dirty="0">
                <a:solidFill>
                  <a:srgbClr val="0070C0"/>
                </a:solidFill>
              </a:rPr>
              <a:t>Payment</a:t>
            </a:r>
          </a:p>
          <a:p>
            <a:pPr lvl="3"/>
            <a:endParaRPr lang="en-US" altLang="zh-CN" dirty="0"/>
          </a:p>
          <a:p>
            <a:pPr lvl="1"/>
            <a:r>
              <a:rPr lang="en-US" altLang="zh-CN" dirty="0"/>
              <a:t>Closing entry</a:t>
            </a:r>
          </a:p>
          <a:p>
            <a:pPr lvl="4"/>
            <a:endParaRPr lang="en-US" altLang="zh-CN" dirty="0"/>
          </a:p>
          <a:p>
            <a:pPr lvl="1"/>
            <a:endParaRPr lang="en-US" dirty="0"/>
          </a:p>
        </p:txBody>
      </p:sp>
      <p:pic>
        <p:nvPicPr>
          <p:cNvPr id="44" name="Picture 43">
            <a:extLst>
              <a:ext uri="{FF2B5EF4-FFF2-40B4-BE49-F238E27FC236}">
                <a16:creationId xmlns:a16="http://schemas.microsoft.com/office/drawing/2014/main" id="{9347F179-5888-4509-8AB6-3A91A080B584}"/>
              </a:ext>
            </a:extLst>
          </p:cNvPr>
          <p:cNvPicPr>
            <a:picLocks noChangeAspect="1"/>
          </p:cNvPicPr>
          <p:nvPr/>
        </p:nvPicPr>
        <p:blipFill rotWithShape="1">
          <a:blip r:embed="rId3">
            <a:duotone>
              <a:prstClr val="black"/>
              <a:schemeClr val="accent4">
                <a:tint val="45000"/>
                <a:satMod val="400000"/>
              </a:schemeClr>
            </a:duotone>
          </a:blip>
          <a:srcRect l="13815" t="4856" r="58021" b="32981"/>
          <a:stretch/>
        </p:blipFill>
        <p:spPr>
          <a:xfrm>
            <a:off x="5514776" y="1446367"/>
            <a:ext cx="4978400" cy="1065136"/>
          </a:xfrm>
          <a:prstGeom prst="rect">
            <a:avLst/>
          </a:prstGeom>
          <a:ln w="57150">
            <a:solidFill>
              <a:srgbClr val="F89387"/>
            </a:solidFill>
          </a:ln>
        </p:spPr>
      </p:pic>
      <p:pic>
        <p:nvPicPr>
          <p:cNvPr id="52" name="Picture 51">
            <a:extLst>
              <a:ext uri="{FF2B5EF4-FFF2-40B4-BE49-F238E27FC236}">
                <a16:creationId xmlns:a16="http://schemas.microsoft.com/office/drawing/2014/main" id="{65ADFD49-09E1-4D91-AD5C-567181BA2F15}"/>
              </a:ext>
            </a:extLst>
          </p:cNvPr>
          <p:cNvPicPr>
            <a:picLocks noChangeAspect="1"/>
          </p:cNvPicPr>
          <p:nvPr/>
        </p:nvPicPr>
        <p:blipFill rotWithShape="1">
          <a:blip r:embed="rId4">
            <a:duotone>
              <a:prstClr val="black"/>
              <a:schemeClr val="accent4">
                <a:tint val="45000"/>
                <a:satMod val="400000"/>
              </a:schemeClr>
            </a:duotone>
          </a:blip>
          <a:srcRect l="13815" r="58021" b="36816"/>
          <a:stretch/>
        </p:blipFill>
        <p:spPr>
          <a:xfrm>
            <a:off x="5514776" y="2789539"/>
            <a:ext cx="4978400" cy="1065136"/>
          </a:xfrm>
          <a:prstGeom prst="rect">
            <a:avLst/>
          </a:prstGeom>
          <a:ln w="57150">
            <a:solidFill>
              <a:srgbClr val="0070C0"/>
            </a:solidFill>
          </a:ln>
        </p:spPr>
      </p:pic>
      <p:pic>
        <p:nvPicPr>
          <p:cNvPr id="53" name="Picture 52">
            <a:extLst>
              <a:ext uri="{FF2B5EF4-FFF2-40B4-BE49-F238E27FC236}">
                <a16:creationId xmlns:a16="http://schemas.microsoft.com/office/drawing/2014/main" id="{43DFA5EA-926D-473D-862D-1FDDDBC73A68}"/>
              </a:ext>
            </a:extLst>
          </p:cNvPr>
          <p:cNvPicPr>
            <a:picLocks noChangeAspect="1"/>
          </p:cNvPicPr>
          <p:nvPr/>
        </p:nvPicPr>
        <p:blipFill rotWithShape="1">
          <a:blip r:embed="rId5">
            <a:duotone>
              <a:prstClr val="black"/>
              <a:schemeClr val="accent4">
                <a:tint val="45000"/>
                <a:satMod val="400000"/>
              </a:schemeClr>
            </a:duotone>
          </a:blip>
          <a:srcRect l="1642" t="3055" r="70194" b="35585"/>
          <a:stretch/>
        </p:blipFill>
        <p:spPr>
          <a:xfrm>
            <a:off x="5514776" y="4132711"/>
            <a:ext cx="4978400" cy="1065136"/>
          </a:xfrm>
          <a:prstGeom prst="rect">
            <a:avLst/>
          </a:prstGeom>
          <a:ln w="57150">
            <a:solidFill>
              <a:schemeClr val="tx1"/>
            </a:solidFill>
          </a:ln>
        </p:spPr>
      </p:pic>
      <p:pic>
        <p:nvPicPr>
          <p:cNvPr id="56" name="Picture 55">
            <a:extLst>
              <a:ext uri="{FF2B5EF4-FFF2-40B4-BE49-F238E27FC236}">
                <a16:creationId xmlns:a16="http://schemas.microsoft.com/office/drawing/2014/main" id="{59BF56B6-26D0-4694-87BA-6A1D961095FB}"/>
              </a:ext>
            </a:extLst>
          </p:cNvPr>
          <p:cNvPicPr>
            <a:picLocks noChangeAspect="1"/>
          </p:cNvPicPr>
          <p:nvPr/>
        </p:nvPicPr>
        <p:blipFill rotWithShape="1">
          <a:blip r:embed="rId6">
            <a:duotone>
              <a:prstClr val="black"/>
              <a:schemeClr val="accent4">
                <a:tint val="45000"/>
                <a:satMod val="400000"/>
              </a:schemeClr>
            </a:duotone>
          </a:blip>
          <a:srcRect t="9219" r="54379" b="23005"/>
          <a:stretch/>
        </p:blipFill>
        <p:spPr>
          <a:xfrm>
            <a:off x="16144935" y="1446367"/>
            <a:ext cx="7431313" cy="1568890"/>
          </a:xfrm>
          <a:prstGeom prst="rect">
            <a:avLst/>
          </a:prstGeom>
          <a:ln w="57150">
            <a:solidFill>
              <a:srgbClr val="F89387"/>
            </a:solidFill>
          </a:ln>
        </p:spPr>
      </p:pic>
      <p:pic>
        <p:nvPicPr>
          <p:cNvPr id="57" name="Picture 56">
            <a:extLst>
              <a:ext uri="{FF2B5EF4-FFF2-40B4-BE49-F238E27FC236}">
                <a16:creationId xmlns:a16="http://schemas.microsoft.com/office/drawing/2014/main" id="{FA958DFA-6C5D-4BF0-8CDA-8DD74BC313D6}"/>
              </a:ext>
            </a:extLst>
          </p:cNvPr>
          <p:cNvPicPr>
            <a:picLocks noChangeAspect="1"/>
          </p:cNvPicPr>
          <p:nvPr/>
        </p:nvPicPr>
        <p:blipFill rotWithShape="1">
          <a:blip r:embed="rId7">
            <a:duotone>
              <a:prstClr val="black"/>
              <a:schemeClr val="accent4">
                <a:tint val="45000"/>
                <a:satMod val="400000"/>
              </a:schemeClr>
            </a:duotone>
          </a:blip>
          <a:srcRect r="54379" b="48840"/>
          <a:stretch/>
        </p:blipFill>
        <p:spPr>
          <a:xfrm>
            <a:off x="16144935" y="3374018"/>
            <a:ext cx="7431313" cy="1153651"/>
          </a:xfrm>
          <a:prstGeom prst="rect">
            <a:avLst/>
          </a:prstGeom>
          <a:ln w="57150">
            <a:solidFill>
              <a:srgbClr val="0070C0"/>
            </a:solidFill>
          </a:ln>
        </p:spPr>
      </p:pic>
      <p:pic>
        <p:nvPicPr>
          <p:cNvPr id="59" name="Picture 58">
            <a:extLst>
              <a:ext uri="{FF2B5EF4-FFF2-40B4-BE49-F238E27FC236}">
                <a16:creationId xmlns:a16="http://schemas.microsoft.com/office/drawing/2014/main" id="{E3DB351D-1E90-41CD-BF97-734C6C7E69A7}"/>
              </a:ext>
            </a:extLst>
          </p:cNvPr>
          <p:cNvPicPr>
            <a:picLocks noChangeAspect="1"/>
          </p:cNvPicPr>
          <p:nvPr/>
        </p:nvPicPr>
        <p:blipFill rotWithShape="1">
          <a:blip r:embed="rId5">
            <a:duotone>
              <a:prstClr val="black"/>
              <a:schemeClr val="accent4">
                <a:tint val="45000"/>
                <a:satMod val="400000"/>
              </a:schemeClr>
            </a:duotone>
          </a:blip>
          <a:srcRect l="1642" t="3055" r="70194" b="35585"/>
          <a:stretch/>
        </p:blipFill>
        <p:spPr>
          <a:xfrm>
            <a:off x="16478763" y="4886430"/>
            <a:ext cx="4978400" cy="1065136"/>
          </a:xfrm>
          <a:prstGeom prst="rect">
            <a:avLst/>
          </a:prstGeom>
          <a:ln w="57150">
            <a:solidFill>
              <a:schemeClr val="tx1"/>
            </a:solidFill>
          </a:ln>
        </p:spPr>
      </p:pic>
      <p:sp>
        <p:nvSpPr>
          <p:cNvPr id="61" name="TextBox 60">
            <a:extLst>
              <a:ext uri="{FF2B5EF4-FFF2-40B4-BE49-F238E27FC236}">
                <a16:creationId xmlns:a16="http://schemas.microsoft.com/office/drawing/2014/main" id="{9AC3C4AD-0678-4A2A-AC66-EF2C9ABF2B24}"/>
              </a:ext>
            </a:extLst>
          </p:cNvPr>
          <p:cNvSpPr txBox="1"/>
          <p:nvPr/>
        </p:nvSpPr>
        <p:spPr>
          <a:xfrm>
            <a:off x="17238592" y="5366791"/>
            <a:ext cx="3825875" cy="584775"/>
          </a:xfrm>
          <a:prstGeom prst="rect">
            <a:avLst/>
          </a:prstGeom>
          <a:solidFill>
            <a:srgbClr val="EBF7FF"/>
          </a:solidFill>
        </p:spPr>
        <p:txBody>
          <a:bodyPr wrap="square">
            <a:spAutoFit/>
          </a:bodyPr>
          <a:lstStyle/>
          <a:p>
            <a:r>
              <a:rPr lang="en-US" altLang="zh-CN" sz="3200" dirty="0">
                <a:solidFill>
                  <a:schemeClr val="tx2"/>
                </a:solidFill>
                <a:latin typeface="Times New Roman" panose="02020603050405020304" pitchFamily="18" charset="0"/>
                <a:cs typeface="Times New Roman" panose="02020603050405020304" pitchFamily="18" charset="0"/>
              </a:rPr>
              <a:t>Share </a:t>
            </a:r>
            <a:r>
              <a:rPr lang="en-US" sz="3200" dirty="0">
                <a:solidFill>
                  <a:schemeClr val="tx2"/>
                </a:solidFill>
                <a:latin typeface="Times New Roman" panose="02020603050405020304" pitchFamily="18" charset="0"/>
                <a:cs typeface="Times New Roman" panose="02020603050405020304" pitchFamily="18" charset="0"/>
              </a:rPr>
              <a:t>Dividends </a:t>
            </a:r>
          </a:p>
        </p:txBody>
      </p:sp>
      <p:sp>
        <p:nvSpPr>
          <p:cNvPr id="63" name="Content Placeholder 15">
            <a:extLst>
              <a:ext uri="{FF2B5EF4-FFF2-40B4-BE49-F238E27FC236}">
                <a16:creationId xmlns:a16="http://schemas.microsoft.com/office/drawing/2014/main" id="{120A66B9-6B30-4651-9C54-3BC570610EF1}"/>
              </a:ext>
            </a:extLst>
          </p:cNvPr>
          <p:cNvSpPr txBox="1">
            <a:spLocks/>
          </p:cNvSpPr>
          <p:nvPr/>
        </p:nvSpPr>
        <p:spPr>
          <a:xfrm>
            <a:off x="10356711" y="464228"/>
            <a:ext cx="12530424" cy="12521539"/>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914186" lvl="1" indent="0" algn="ctr">
              <a:buNone/>
            </a:pPr>
            <a:r>
              <a:rPr lang="en-US" b="1" dirty="0"/>
              <a:t>Share Dividends</a:t>
            </a:r>
            <a:endParaRPr lang="en-US" altLang="zh-CN" b="1" dirty="0"/>
          </a:p>
          <a:p>
            <a:pPr lvl="1"/>
            <a:r>
              <a:rPr lang="en-US" altLang="zh-CN" dirty="0">
                <a:solidFill>
                  <a:srgbClr val="F89387"/>
                </a:solidFill>
              </a:rPr>
              <a:t>Declaration</a:t>
            </a:r>
          </a:p>
          <a:p>
            <a:pPr lvl="2"/>
            <a:endParaRPr lang="en-US" altLang="zh-CN" dirty="0"/>
          </a:p>
          <a:p>
            <a:pPr lvl="3"/>
            <a:endParaRPr lang="en-US" altLang="zh-CN" dirty="0"/>
          </a:p>
          <a:p>
            <a:pPr lvl="1"/>
            <a:r>
              <a:rPr lang="en-US" altLang="zh-CN" dirty="0">
                <a:solidFill>
                  <a:srgbClr val="0070C0"/>
                </a:solidFill>
              </a:rPr>
              <a:t>Payment</a:t>
            </a:r>
          </a:p>
          <a:p>
            <a:pPr lvl="2"/>
            <a:endParaRPr lang="en-US" altLang="zh-CN" dirty="0"/>
          </a:p>
          <a:p>
            <a:pPr lvl="1"/>
            <a:r>
              <a:rPr lang="en-US" altLang="zh-CN" dirty="0"/>
              <a:t>Closing entry</a:t>
            </a:r>
          </a:p>
          <a:p>
            <a:pPr lvl="1"/>
            <a:endParaRPr lang="en-US" dirty="0"/>
          </a:p>
        </p:txBody>
      </p:sp>
      <p:pic>
        <p:nvPicPr>
          <p:cNvPr id="64" name="Picture 63">
            <a:extLst>
              <a:ext uri="{FF2B5EF4-FFF2-40B4-BE49-F238E27FC236}">
                <a16:creationId xmlns:a16="http://schemas.microsoft.com/office/drawing/2014/main" id="{E4A130A6-C1FF-4CC4-8248-98BC9E67E919}"/>
              </a:ext>
            </a:extLst>
          </p:cNvPr>
          <p:cNvPicPr>
            <a:picLocks noChangeAspect="1"/>
          </p:cNvPicPr>
          <p:nvPr/>
        </p:nvPicPr>
        <p:blipFill rotWithShape="1">
          <a:blip r:embed="rId8"/>
          <a:srcRect l="63351" t="47606"/>
          <a:stretch/>
        </p:blipFill>
        <p:spPr>
          <a:xfrm>
            <a:off x="17954991" y="10056006"/>
            <a:ext cx="5621257" cy="2664848"/>
          </a:xfrm>
          <a:prstGeom prst="rect">
            <a:avLst/>
          </a:prstGeom>
        </p:spPr>
      </p:pic>
      <p:pic>
        <p:nvPicPr>
          <p:cNvPr id="65" name="Picture 64">
            <a:extLst>
              <a:ext uri="{FF2B5EF4-FFF2-40B4-BE49-F238E27FC236}">
                <a16:creationId xmlns:a16="http://schemas.microsoft.com/office/drawing/2014/main" id="{89FD1F48-0B40-498A-BFDE-A10941CC7EFF}"/>
              </a:ext>
            </a:extLst>
          </p:cNvPr>
          <p:cNvPicPr>
            <a:picLocks noChangeAspect="1"/>
          </p:cNvPicPr>
          <p:nvPr/>
        </p:nvPicPr>
        <p:blipFill rotWithShape="1">
          <a:blip r:embed="rId9"/>
          <a:srcRect r="38342"/>
          <a:stretch/>
        </p:blipFill>
        <p:spPr>
          <a:xfrm>
            <a:off x="997949" y="6991001"/>
            <a:ext cx="9761144" cy="5729852"/>
          </a:xfrm>
          <a:prstGeom prst="rect">
            <a:avLst/>
          </a:prstGeom>
        </p:spPr>
      </p:pic>
      <p:pic>
        <p:nvPicPr>
          <p:cNvPr id="67" name="Picture 66">
            <a:extLst>
              <a:ext uri="{FF2B5EF4-FFF2-40B4-BE49-F238E27FC236}">
                <a16:creationId xmlns:a16="http://schemas.microsoft.com/office/drawing/2014/main" id="{CC583A66-EAF8-4648-8C92-8674553D48E4}"/>
              </a:ext>
            </a:extLst>
          </p:cNvPr>
          <p:cNvPicPr>
            <a:picLocks noChangeAspect="1"/>
          </p:cNvPicPr>
          <p:nvPr/>
        </p:nvPicPr>
        <p:blipFill rotWithShape="1">
          <a:blip r:embed="rId8"/>
          <a:srcRect l="63351" b="51007"/>
          <a:stretch/>
        </p:blipFill>
        <p:spPr>
          <a:xfrm>
            <a:off x="17954991" y="6991002"/>
            <a:ext cx="5621257" cy="2491798"/>
          </a:xfrm>
          <a:prstGeom prst="rect">
            <a:avLst/>
          </a:prstGeom>
        </p:spPr>
      </p:pic>
      <p:pic>
        <p:nvPicPr>
          <p:cNvPr id="69" name="Picture 68">
            <a:extLst>
              <a:ext uri="{FF2B5EF4-FFF2-40B4-BE49-F238E27FC236}">
                <a16:creationId xmlns:a16="http://schemas.microsoft.com/office/drawing/2014/main" id="{BD83EF87-1605-43D6-82C3-071A7835CA76}"/>
              </a:ext>
            </a:extLst>
          </p:cNvPr>
          <p:cNvPicPr>
            <a:picLocks noChangeAspect="1"/>
          </p:cNvPicPr>
          <p:nvPr/>
        </p:nvPicPr>
        <p:blipFill rotWithShape="1">
          <a:blip r:embed="rId8"/>
          <a:srcRect l="63351" t="38942" b="49714"/>
          <a:stretch/>
        </p:blipFill>
        <p:spPr>
          <a:xfrm>
            <a:off x="17954991" y="9567464"/>
            <a:ext cx="5621257" cy="576925"/>
          </a:xfrm>
          <a:prstGeom prst="rect">
            <a:avLst/>
          </a:prstGeom>
        </p:spPr>
      </p:pic>
      <p:pic>
        <p:nvPicPr>
          <p:cNvPr id="70" name="Picture 69">
            <a:extLst>
              <a:ext uri="{FF2B5EF4-FFF2-40B4-BE49-F238E27FC236}">
                <a16:creationId xmlns:a16="http://schemas.microsoft.com/office/drawing/2014/main" id="{B5492DC2-0490-4A2C-AC27-16C640968CDA}"/>
              </a:ext>
            </a:extLst>
          </p:cNvPr>
          <p:cNvPicPr>
            <a:picLocks noChangeAspect="1"/>
          </p:cNvPicPr>
          <p:nvPr/>
        </p:nvPicPr>
        <p:blipFill rotWithShape="1">
          <a:blip r:embed="rId9"/>
          <a:srcRect l="64492" t="43488" b="52939"/>
          <a:stretch/>
        </p:blipFill>
        <p:spPr>
          <a:xfrm>
            <a:off x="17954990" y="9482799"/>
            <a:ext cx="5621258" cy="204717"/>
          </a:xfrm>
          <a:prstGeom prst="rect">
            <a:avLst/>
          </a:prstGeom>
        </p:spPr>
      </p:pic>
      <p:pic>
        <p:nvPicPr>
          <p:cNvPr id="71" name="Picture 70">
            <a:extLst>
              <a:ext uri="{FF2B5EF4-FFF2-40B4-BE49-F238E27FC236}">
                <a16:creationId xmlns:a16="http://schemas.microsoft.com/office/drawing/2014/main" id="{A914C72E-C9DD-44D9-B8EA-6A821034857D}"/>
              </a:ext>
            </a:extLst>
          </p:cNvPr>
          <p:cNvPicPr>
            <a:picLocks noChangeAspect="1"/>
          </p:cNvPicPr>
          <p:nvPr/>
        </p:nvPicPr>
        <p:blipFill rotWithShape="1">
          <a:blip r:embed="rId9"/>
          <a:srcRect l="64492"/>
          <a:stretch/>
        </p:blipFill>
        <p:spPr>
          <a:xfrm>
            <a:off x="11445496" y="6991001"/>
            <a:ext cx="5621258" cy="5729852"/>
          </a:xfrm>
          <a:prstGeom prst="rect">
            <a:avLst/>
          </a:prstGeom>
        </p:spPr>
      </p:pic>
      <p:sp>
        <p:nvSpPr>
          <p:cNvPr id="72" name="Speech Bubble: Rectangle with Corners Rounded 71">
            <a:extLst>
              <a:ext uri="{FF2B5EF4-FFF2-40B4-BE49-F238E27FC236}">
                <a16:creationId xmlns:a16="http://schemas.microsoft.com/office/drawing/2014/main" id="{0B8BAD1B-2139-45E0-9D91-EEF59791E955}"/>
              </a:ext>
            </a:extLst>
          </p:cNvPr>
          <p:cNvSpPr/>
          <p:nvPr/>
        </p:nvSpPr>
        <p:spPr>
          <a:xfrm>
            <a:off x="14051753" y="2278779"/>
            <a:ext cx="1956199" cy="795476"/>
          </a:xfrm>
          <a:prstGeom prst="wedgeRoundRectCallout">
            <a:avLst>
              <a:gd name="adj1" fmla="val 74405"/>
              <a:gd name="adj2" fmla="val -43460"/>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00"/>
                </a:solidFill>
              </a:rPr>
              <a:t>equity</a:t>
            </a:r>
          </a:p>
        </p:txBody>
      </p:sp>
      <p:sp>
        <p:nvSpPr>
          <p:cNvPr id="73" name="Speech Bubble: Rectangle with Corners Rounded 72">
            <a:extLst>
              <a:ext uri="{FF2B5EF4-FFF2-40B4-BE49-F238E27FC236}">
                <a16:creationId xmlns:a16="http://schemas.microsoft.com/office/drawing/2014/main" id="{4F0213BB-F9C1-409B-B05E-D2D48771212C}"/>
              </a:ext>
            </a:extLst>
          </p:cNvPr>
          <p:cNvSpPr/>
          <p:nvPr/>
        </p:nvSpPr>
        <p:spPr>
          <a:xfrm>
            <a:off x="10759093" y="2219781"/>
            <a:ext cx="1956199" cy="795476"/>
          </a:xfrm>
          <a:prstGeom prst="wedgeRoundRectCallout">
            <a:avLst>
              <a:gd name="adj1" fmla="val -80665"/>
              <a:gd name="adj2" fmla="val -3981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00"/>
                </a:solidFill>
              </a:rPr>
              <a:t>liability</a:t>
            </a:r>
          </a:p>
        </p:txBody>
      </p:sp>
      <p:sp>
        <p:nvSpPr>
          <p:cNvPr id="74" name="Rectangle 73">
            <a:extLst>
              <a:ext uri="{FF2B5EF4-FFF2-40B4-BE49-F238E27FC236}">
                <a16:creationId xmlns:a16="http://schemas.microsoft.com/office/drawing/2014/main" id="{B8A1BDC5-81B6-48E2-A4AB-54C2E0421696}"/>
              </a:ext>
            </a:extLst>
          </p:cNvPr>
          <p:cNvSpPr/>
          <p:nvPr/>
        </p:nvSpPr>
        <p:spPr>
          <a:xfrm>
            <a:off x="17954990" y="6385158"/>
            <a:ext cx="5621258" cy="624956"/>
          </a:xfrm>
          <a:prstGeom prst="rect">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solidFill>
              </a:rPr>
              <a:t>2-for-1 share split</a:t>
            </a:r>
          </a:p>
        </p:txBody>
      </p:sp>
      <p:sp>
        <p:nvSpPr>
          <p:cNvPr id="75" name="Rectangle 74">
            <a:extLst>
              <a:ext uri="{FF2B5EF4-FFF2-40B4-BE49-F238E27FC236}">
                <a16:creationId xmlns:a16="http://schemas.microsoft.com/office/drawing/2014/main" id="{52671267-CFDD-46F9-8A8D-5C7DB20957AB}"/>
              </a:ext>
            </a:extLst>
          </p:cNvPr>
          <p:cNvSpPr/>
          <p:nvPr/>
        </p:nvSpPr>
        <p:spPr>
          <a:xfrm>
            <a:off x="11445496" y="6391796"/>
            <a:ext cx="5621258" cy="624956"/>
          </a:xfrm>
          <a:prstGeom prst="rect">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solidFill>
              </a:rPr>
              <a:t>10% share dividend </a:t>
            </a:r>
          </a:p>
        </p:txBody>
      </p:sp>
      <p:cxnSp>
        <p:nvCxnSpPr>
          <p:cNvPr id="6" name="Straight Connector 5">
            <a:extLst>
              <a:ext uri="{FF2B5EF4-FFF2-40B4-BE49-F238E27FC236}">
                <a16:creationId xmlns:a16="http://schemas.microsoft.com/office/drawing/2014/main" id="{E88F3E47-9C97-460C-BA17-E595249DF278}"/>
              </a:ext>
            </a:extLst>
          </p:cNvPr>
          <p:cNvCxnSpPr>
            <a:cxnSpLocks/>
            <a:stCxn id="2" idx="3"/>
          </p:cNvCxnSpPr>
          <p:nvPr/>
        </p:nvCxnSpPr>
        <p:spPr>
          <a:xfrm>
            <a:off x="10358680" y="6084995"/>
            <a:ext cx="13386691" cy="0"/>
          </a:xfrm>
          <a:prstGeom prst="line">
            <a:avLst/>
          </a:prstGeom>
          <a:ln w="76200">
            <a:solidFill>
              <a:srgbClr val="0C3F5D"/>
            </a:solidFill>
            <a:prstDash val="sysDot"/>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ED78F61-A93B-41BD-A7AC-7B26920CF69C}"/>
              </a:ext>
            </a:extLst>
          </p:cNvPr>
          <p:cNvSpPr txBox="1"/>
          <p:nvPr/>
        </p:nvSpPr>
        <p:spPr>
          <a:xfrm>
            <a:off x="17065311" y="6374470"/>
            <a:ext cx="879392" cy="646331"/>
          </a:xfrm>
          <a:prstGeom prst="rect">
            <a:avLst/>
          </a:prstGeom>
          <a:noFill/>
        </p:spPr>
        <p:txBody>
          <a:bodyPr wrap="square">
            <a:spAutoFit/>
          </a:bodyPr>
          <a:lstStyle/>
          <a:p>
            <a:pPr algn="ctr"/>
            <a:r>
              <a:rPr lang="en-US" altLang="zh-CN" b="1" dirty="0">
                <a:solidFill>
                  <a:schemeClr val="accent2"/>
                </a:solidFill>
              </a:rPr>
              <a:t>vs</a:t>
            </a:r>
            <a:endParaRPr lang="en-US" b="1" dirty="0">
              <a:solidFill>
                <a:schemeClr val="accent2"/>
              </a:solidFill>
            </a:endParaRPr>
          </a:p>
        </p:txBody>
      </p:sp>
      <p:sp>
        <p:nvSpPr>
          <p:cNvPr id="2" name="Title 1">
            <a:extLst>
              <a:ext uri="{FF2B5EF4-FFF2-40B4-BE49-F238E27FC236}">
                <a16:creationId xmlns:a16="http://schemas.microsoft.com/office/drawing/2014/main" id="{1C99EFC2-949A-40AC-82D0-13FC542E2FDF}"/>
              </a:ext>
            </a:extLst>
          </p:cNvPr>
          <p:cNvSpPr>
            <a:spLocks noGrp="1"/>
          </p:cNvSpPr>
          <p:nvPr>
            <p:ph type="title"/>
          </p:nvPr>
        </p:nvSpPr>
        <p:spPr>
          <a:xfrm>
            <a:off x="801402" y="5421420"/>
            <a:ext cx="9557278" cy="1327149"/>
          </a:xfrm>
          <a:ln w="76200">
            <a:solidFill>
              <a:schemeClr val="accent6"/>
            </a:solidFill>
          </a:ln>
        </p:spPr>
        <p:txBody>
          <a:bodyPr/>
          <a:lstStyle/>
          <a:p>
            <a:r>
              <a:rPr lang="en-US" dirty="0"/>
              <a:t> Review of Ch12 (</a:t>
            </a:r>
            <a:r>
              <a:rPr lang="en-US" altLang="zh-CN" dirty="0"/>
              <a:t>2</a:t>
            </a:r>
            <a:r>
              <a:rPr lang="en-US" dirty="0"/>
              <a:t>/2)</a:t>
            </a:r>
          </a:p>
        </p:txBody>
      </p:sp>
      <p:sp>
        <p:nvSpPr>
          <p:cNvPr id="11" name="Footer Placeholder 10">
            <a:extLst>
              <a:ext uri="{FF2B5EF4-FFF2-40B4-BE49-F238E27FC236}">
                <a16:creationId xmlns:a16="http://schemas.microsoft.com/office/drawing/2014/main" id="{7147F162-C49D-403D-926A-324BD8F86EDD}"/>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7" name="Slide Number Placeholder 16">
            <a:extLst>
              <a:ext uri="{FF2B5EF4-FFF2-40B4-BE49-F238E27FC236}">
                <a16:creationId xmlns:a16="http://schemas.microsoft.com/office/drawing/2014/main" id="{BF0B8EBD-8A3D-43B6-BC9A-1C6D5B57FDA4}"/>
              </a:ext>
            </a:extLst>
          </p:cNvPr>
          <p:cNvSpPr>
            <a:spLocks noGrp="1"/>
          </p:cNvSpPr>
          <p:nvPr>
            <p:ph type="sldNum" sz="quarter" idx="12"/>
          </p:nvPr>
        </p:nvSpPr>
        <p:spPr/>
        <p:txBody>
          <a:bodyPr/>
          <a:lstStyle/>
          <a:p>
            <a:fld id="{EBE3AD81-3AD4-9C46-856E-C08CF1183C60}" type="slidenum">
              <a:rPr lang="en-US" smtClean="0"/>
              <a:pPr/>
              <a:t>3</a:t>
            </a:fld>
            <a:endParaRPr lang="en-US" dirty="0"/>
          </a:p>
        </p:txBody>
      </p:sp>
    </p:spTree>
    <p:extLst>
      <p:ext uri="{BB962C8B-B14F-4D97-AF65-F5344CB8AC3E}">
        <p14:creationId xmlns:p14="http://schemas.microsoft.com/office/powerpoint/2010/main" val="1957317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2BB6-943B-4719-8FB9-0B426CDAC372}"/>
              </a:ext>
            </a:extLst>
          </p:cNvPr>
          <p:cNvSpPr>
            <a:spLocks noGrp="1"/>
          </p:cNvSpPr>
          <p:nvPr>
            <p:ph type="title"/>
          </p:nvPr>
        </p:nvSpPr>
        <p:spPr/>
        <p:txBody>
          <a:bodyPr/>
          <a:lstStyle/>
          <a:p>
            <a:r>
              <a:rPr lang="en-US" altLang="zh-CN" dirty="0">
                <a:solidFill>
                  <a:srgbClr val="17364F"/>
                </a:solidFill>
              </a:rPr>
              <a:t>Step 1: Operating activities – Exercise</a:t>
            </a:r>
            <a:endParaRPr lang="en-US" dirty="0"/>
          </a:p>
        </p:txBody>
      </p:sp>
      <p:sp>
        <p:nvSpPr>
          <p:cNvPr id="6" name="Content Placeholder 5">
            <a:extLst>
              <a:ext uri="{FF2B5EF4-FFF2-40B4-BE49-F238E27FC236}">
                <a16:creationId xmlns:a16="http://schemas.microsoft.com/office/drawing/2014/main" id="{FEBBF7E9-7869-4570-A73D-79A600A91C6D}"/>
              </a:ext>
            </a:extLst>
          </p:cNvPr>
          <p:cNvSpPr>
            <a:spLocks noGrp="1"/>
          </p:cNvSpPr>
          <p:nvPr>
            <p:ph sz="quarter" idx="13"/>
          </p:nvPr>
        </p:nvSpPr>
        <p:spPr/>
        <p:txBody>
          <a:bodyPr/>
          <a:lstStyle/>
          <a:p>
            <a:r>
              <a:rPr lang="en-US" dirty="0"/>
              <a:t>Solution:</a:t>
            </a:r>
          </a:p>
        </p:txBody>
      </p:sp>
      <p:graphicFrame>
        <p:nvGraphicFramePr>
          <p:cNvPr id="5" name="Content Placeholder 1">
            <a:extLst>
              <a:ext uri="{FF2B5EF4-FFF2-40B4-BE49-F238E27FC236}">
                <a16:creationId xmlns:a16="http://schemas.microsoft.com/office/drawing/2014/main" id="{3716C188-16AB-4185-9C73-C54A6275469D}"/>
              </a:ext>
            </a:extLst>
          </p:cNvPr>
          <p:cNvGraphicFramePr>
            <a:graphicFrameLocks/>
          </p:cNvGraphicFramePr>
          <p:nvPr>
            <p:extLst>
              <p:ext uri="{D42A27DB-BD31-4B8C-83A1-F6EECF244321}">
                <p14:modId xmlns:p14="http://schemas.microsoft.com/office/powerpoint/2010/main" val="2751234577"/>
              </p:ext>
            </p:extLst>
          </p:nvPr>
        </p:nvGraphicFramePr>
        <p:xfrm>
          <a:off x="990600" y="3410857"/>
          <a:ext cx="22301201" cy="8810178"/>
        </p:xfrm>
        <a:graphic>
          <a:graphicData uri="http://schemas.openxmlformats.org/drawingml/2006/table">
            <a:tbl>
              <a:tblPr firstRow="1" bandRow="1">
                <a:tableStyleId>{5C22544A-7EE6-4342-B048-85BDC9FD1C3A}</a:tableStyleId>
              </a:tblPr>
              <a:tblGrid>
                <a:gridCol w="10846838">
                  <a:extLst>
                    <a:ext uri="{9D8B030D-6E8A-4147-A177-3AD203B41FA5}">
                      <a16:colId xmlns:a16="http://schemas.microsoft.com/office/drawing/2014/main" val="1006156621"/>
                    </a:ext>
                  </a:extLst>
                </a:gridCol>
                <a:gridCol w="2437099">
                  <a:extLst>
                    <a:ext uri="{9D8B030D-6E8A-4147-A177-3AD203B41FA5}">
                      <a16:colId xmlns:a16="http://schemas.microsoft.com/office/drawing/2014/main" val="2766520076"/>
                    </a:ext>
                  </a:extLst>
                </a:gridCol>
                <a:gridCol w="4386777">
                  <a:extLst>
                    <a:ext uri="{9D8B030D-6E8A-4147-A177-3AD203B41FA5}">
                      <a16:colId xmlns:a16="http://schemas.microsoft.com/office/drawing/2014/main" val="1769259100"/>
                    </a:ext>
                  </a:extLst>
                </a:gridCol>
                <a:gridCol w="731130">
                  <a:extLst>
                    <a:ext uri="{9D8B030D-6E8A-4147-A177-3AD203B41FA5}">
                      <a16:colId xmlns:a16="http://schemas.microsoft.com/office/drawing/2014/main" val="1236743132"/>
                    </a:ext>
                  </a:extLst>
                </a:gridCol>
                <a:gridCol w="3899357">
                  <a:extLst>
                    <a:ext uri="{9D8B030D-6E8A-4147-A177-3AD203B41FA5}">
                      <a16:colId xmlns:a16="http://schemas.microsoft.com/office/drawing/2014/main" val="1955079381"/>
                    </a:ext>
                  </a:extLst>
                </a:gridCol>
              </a:tblGrid>
              <a:tr h="994701">
                <a:tc>
                  <a:txBody>
                    <a:bodyPr/>
                    <a:lstStyle/>
                    <a:p>
                      <a:r>
                        <a:rPr lang="en-US" sz="4800" b="0" dirty="0">
                          <a:solidFill>
                            <a:schemeClr val="tx2"/>
                          </a:solidFill>
                        </a:rPr>
                        <a:t>Cash flows from operating activities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gridSpan="4">
                  <a:txBody>
                    <a:bodyPr/>
                    <a:lstStyle/>
                    <a:p>
                      <a:endParaRPr lang="en-US" sz="480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dirty="0"/>
                    </a:p>
                  </a:txBody>
                  <a:tcPr>
                    <a:solidFill>
                      <a:srgbClr val="0070C0"/>
                    </a:solidFill>
                  </a:tcPr>
                </a:tc>
                <a:tc hMerge="1">
                  <a:txBody>
                    <a:bodyPr/>
                    <a:lstStyle/>
                    <a:p>
                      <a:endParaRPr lang="en-US" dirty="0"/>
                    </a:p>
                  </a:txBody>
                  <a:tcPr>
                    <a:solidFill>
                      <a:srgbClr val="0070C0"/>
                    </a:solidFill>
                  </a:tcPr>
                </a:tc>
                <a:tc hMerge="1">
                  <a:txBody>
                    <a:bodyPr/>
                    <a:lstStyle/>
                    <a:p>
                      <a:endParaRPr lang="en-US" dirty="0"/>
                    </a:p>
                  </a:txBody>
                  <a:tcPr>
                    <a:solidFill>
                      <a:srgbClr val="0070C0"/>
                    </a:solidFill>
                  </a:tcPr>
                </a:tc>
                <a:extLst>
                  <a:ext uri="{0D108BD9-81ED-4DB2-BD59-A6C34878D82A}">
                    <a16:rowId xmlns:a16="http://schemas.microsoft.com/office/drawing/2014/main" val="2768346522"/>
                  </a:ext>
                </a:extLst>
              </a:tr>
              <a:tr h="994701">
                <a:tc gridSpan="2">
                  <a:txBody>
                    <a:bodyPr/>
                    <a:lstStyle/>
                    <a:p>
                      <a:pPr marL="182880"/>
                      <a:r>
                        <a:rPr lang="en-US" sz="4800" dirty="0">
                          <a:solidFill>
                            <a:schemeClr val="tx2"/>
                          </a:solidFill>
                        </a:rPr>
                        <a:t>Net income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a:p>
                  </a:txBody>
                  <a:tcPr/>
                </a:tc>
                <a:tc>
                  <a:txBody>
                    <a:bodyPr/>
                    <a:lstStyle/>
                    <a:p>
                      <a:endParaRPr lang="en-US" sz="4800" dirty="0">
                        <a:solidFill>
                          <a:schemeClr val="accent4"/>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endParaRPr lang="en-US" sz="4800" dirty="0">
                        <a:solidFill>
                          <a:schemeClr val="accent4"/>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800" dirty="0">
                          <a:solidFill>
                            <a:schemeClr val="accent4"/>
                          </a:solidFill>
                        </a:rPr>
                        <a:t>₤73,000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81931402"/>
                  </a:ext>
                </a:extLst>
              </a:tr>
              <a:tr h="1847271">
                <a:tc gridSpan="2">
                  <a:txBody>
                    <a:bodyPr/>
                    <a:lstStyle/>
                    <a:p>
                      <a:pPr marL="182880"/>
                      <a:r>
                        <a:rPr lang="en-US" sz="4800" dirty="0">
                          <a:solidFill>
                            <a:schemeClr val="tx2"/>
                          </a:solidFill>
                        </a:rPr>
                        <a:t>Adjustments to reconcile net income to net cash provided by operating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a:p>
                  </a:txBody>
                  <a:tcPr/>
                </a:tc>
                <a:tc>
                  <a:txBody>
                    <a:bodyPr/>
                    <a:lstStyle/>
                    <a:p>
                      <a:pPr algn="r"/>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619856087"/>
                  </a:ext>
                </a:extLst>
              </a:tr>
              <a:tr h="994701">
                <a:tc gridSpan="2">
                  <a:txBody>
                    <a:bodyPr/>
                    <a:lstStyle/>
                    <a:p>
                      <a:pPr marL="365760"/>
                      <a:r>
                        <a:rPr lang="en-US" sz="4800" dirty="0">
                          <a:solidFill>
                            <a:schemeClr val="tx2"/>
                          </a:solidFill>
                        </a:rPr>
                        <a:t>Depreciation expense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a:p>
                  </a:txBody>
                  <a:tcPr/>
                </a:tc>
                <a:tc>
                  <a:txBody>
                    <a:bodyPr/>
                    <a:lstStyle/>
                    <a:p>
                      <a:pPr algn="r"/>
                      <a:r>
                        <a:rPr lang="en-US" altLang="en-US" sz="4800" dirty="0">
                          <a:solidFill>
                            <a:schemeClr val="accent4"/>
                          </a:solidFill>
                        </a:rPr>
                        <a:t>₤  7,000</a:t>
                      </a:r>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814063646"/>
                  </a:ext>
                </a:extLst>
              </a:tr>
              <a:tr h="994701">
                <a:tc gridSpan="2">
                  <a:txBody>
                    <a:bodyPr/>
                    <a:lstStyle/>
                    <a:p>
                      <a:pPr marL="365760"/>
                      <a:r>
                        <a:rPr lang="en-US" sz="4800" dirty="0">
                          <a:solidFill>
                            <a:schemeClr val="tx2"/>
                          </a:solidFill>
                        </a:rPr>
                        <a:t>Gain on disposal of plant assets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a:p>
                  </a:txBody>
                  <a:tcPr/>
                </a:tc>
                <a:tc>
                  <a:txBody>
                    <a:bodyPr/>
                    <a:lstStyle/>
                    <a:p>
                      <a:pPr algn="r"/>
                      <a:r>
                        <a:rPr lang="en-US" sz="4800" dirty="0">
                          <a:solidFill>
                            <a:schemeClr val="accent4"/>
                          </a:solidFill>
                        </a:rPr>
                        <a:t>(2,500)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85282254"/>
                  </a:ext>
                </a:extLst>
              </a:tr>
              <a:tr h="994701">
                <a:tc gridSpan="2">
                  <a:txBody>
                    <a:bodyPr/>
                    <a:lstStyle/>
                    <a:p>
                      <a:pPr marL="365760"/>
                      <a:r>
                        <a:rPr lang="en-US" sz="4800" dirty="0">
                          <a:solidFill>
                            <a:schemeClr val="tx2"/>
                          </a:solidFill>
                        </a:rPr>
                        <a:t>Increase in accounts receivable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a:p>
                  </a:txBody>
                  <a:tcPr/>
                </a:tc>
                <a:tc>
                  <a:txBody>
                    <a:bodyPr/>
                    <a:lstStyle/>
                    <a:p>
                      <a:pPr algn="r"/>
                      <a:r>
                        <a:rPr lang="en-US" sz="4800" dirty="0">
                          <a:solidFill>
                            <a:schemeClr val="accent4"/>
                          </a:solidFill>
                        </a:rPr>
                        <a:t>(4,000)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398071262"/>
                  </a:ext>
                </a:extLst>
              </a:tr>
              <a:tr h="994701">
                <a:tc gridSpan="2">
                  <a:txBody>
                    <a:bodyPr/>
                    <a:lstStyle/>
                    <a:p>
                      <a:pPr marL="365760"/>
                      <a:r>
                        <a:rPr lang="en-US" sz="4800" dirty="0">
                          <a:solidFill>
                            <a:schemeClr val="tx2"/>
                          </a:solidFill>
                        </a:rPr>
                        <a:t>Decrease in accounts payable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a:p>
                  </a:txBody>
                  <a:tcPr/>
                </a:tc>
                <a:tc>
                  <a:txBody>
                    <a:bodyPr/>
                    <a:lstStyle/>
                    <a:p>
                      <a:pPr algn="r"/>
                      <a:r>
                        <a:rPr lang="en-US" sz="4800" u="sng" dirty="0">
                          <a:solidFill>
                            <a:schemeClr val="accent4"/>
                          </a:solidFill>
                        </a:rPr>
                        <a:t>  (3,800)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800" u="sng" dirty="0">
                          <a:solidFill>
                            <a:schemeClr val="accent4"/>
                          </a:solidFill>
                        </a:rPr>
                        <a:t>  (3,300)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434462037"/>
                  </a:ext>
                </a:extLst>
              </a:tr>
              <a:tr h="994701">
                <a:tc gridSpan="2">
                  <a:txBody>
                    <a:bodyPr/>
                    <a:lstStyle/>
                    <a:p>
                      <a:r>
                        <a:rPr lang="en-US" sz="4800" dirty="0">
                          <a:solidFill>
                            <a:schemeClr val="tx2"/>
                          </a:solidFill>
                        </a:rPr>
                        <a:t>Net cash provided by operating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a:p>
                  </a:txBody>
                  <a:tcPr/>
                </a:tc>
                <a:tc>
                  <a:txBody>
                    <a:bodyPr/>
                    <a:lstStyle/>
                    <a:p>
                      <a:pPr algn="r"/>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endParaRPr lang="en-US" sz="4800" dirty="0">
                        <a:solidFill>
                          <a:schemeClr val="accent4"/>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800" u="dbl" baseline="0" dirty="0">
                          <a:solidFill>
                            <a:schemeClr val="accent4"/>
                          </a:solidFill>
                        </a:rPr>
                        <a:t>₤69,700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557415170"/>
                  </a:ext>
                </a:extLst>
              </a:tr>
            </a:tbl>
          </a:graphicData>
        </a:graphic>
      </p:graphicFrame>
      <p:sp>
        <p:nvSpPr>
          <p:cNvPr id="7" name="Footer Placeholder 6">
            <a:extLst>
              <a:ext uri="{FF2B5EF4-FFF2-40B4-BE49-F238E27FC236}">
                <a16:creationId xmlns:a16="http://schemas.microsoft.com/office/drawing/2014/main" id="{E836C6EC-609D-4C59-87D5-4C5BEBAAB3E0}"/>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8" name="Slide Number Placeholder 7">
            <a:extLst>
              <a:ext uri="{FF2B5EF4-FFF2-40B4-BE49-F238E27FC236}">
                <a16:creationId xmlns:a16="http://schemas.microsoft.com/office/drawing/2014/main" id="{EB3451D7-23EF-471E-8E43-B9F5D8814C0A}"/>
              </a:ext>
            </a:extLst>
          </p:cNvPr>
          <p:cNvSpPr>
            <a:spLocks noGrp="1"/>
          </p:cNvSpPr>
          <p:nvPr>
            <p:ph type="sldNum" sz="quarter" idx="12"/>
          </p:nvPr>
        </p:nvSpPr>
        <p:spPr/>
        <p:txBody>
          <a:bodyPr/>
          <a:lstStyle/>
          <a:p>
            <a:fld id="{EBE3AD81-3AD4-9C46-856E-C08CF1183C60}" type="slidenum">
              <a:rPr lang="en-US" smtClean="0"/>
              <a:pPr/>
              <a:t>30</a:t>
            </a:fld>
            <a:endParaRPr lang="en-US" dirty="0"/>
          </a:p>
        </p:txBody>
      </p:sp>
    </p:spTree>
    <p:extLst>
      <p:ext uri="{BB962C8B-B14F-4D97-AF65-F5344CB8AC3E}">
        <p14:creationId xmlns:p14="http://schemas.microsoft.com/office/powerpoint/2010/main" val="2160350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solidFill>
                  <a:srgbClr val="17364F"/>
                </a:solidFill>
              </a:rPr>
              <a:t>Step 1: Operating activities – Direct method</a:t>
            </a:r>
            <a:endParaRPr lang="zh-CN" altLang="en-US" dirty="0"/>
          </a:p>
        </p:txBody>
      </p:sp>
      <p:sp>
        <p:nvSpPr>
          <p:cNvPr id="11" name="Content Placeholder 10"/>
          <p:cNvSpPr>
            <a:spLocks noGrp="1"/>
          </p:cNvSpPr>
          <p:nvPr>
            <p:ph sz="quarter" idx="13"/>
          </p:nvPr>
        </p:nvSpPr>
        <p:spPr/>
        <p:txBody>
          <a:bodyPr>
            <a:normAutofit/>
          </a:bodyPr>
          <a:lstStyle/>
          <a:p>
            <a:r>
              <a:rPr lang="en-US" altLang="zh-CN" sz="5400" dirty="0"/>
              <a:t>The </a:t>
            </a:r>
            <a:r>
              <a:rPr lang="en-US" altLang="zh-CN" sz="5400" b="1" dirty="0"/>
              <a:t>indirect method </a:t>
            </a:r>
            <a:r>
              <a:rPr lang="en-US" altLang="zh-CN" sz="5400" dirty="0"/>
              <a:t>shows you how a company adjusts its net income to calculate the net cash flows from operating activities</a:t>
            </a:r>
          </a:p>
          <a:p>
            <a:r>
              <a:rPr lang="en-US" altLang="zh-CN" sz="5400" dirty="0"/>
              <a:t>On the other hand, the </a:t>
            </a:r>
            <a:r>
              <a:rPr lang="en-US" altLang="zh-CN" sz="5400" b="1" dirty="0"/>
              <a:t>direct method</a:t>
            </a:r>
            <a:r>
              <a:rPr lang="en-US" altLang="zh-CN" sz="5400" dirty="0"/>
              <a:t> shows you actual cash received and cash paid in different activities, which total up to the net cash flows from operating activities</a:t>
            </a:r>
            <a:endParaRPr lang="zh-CN" altLang="en-US" sz="5400" dirty="0"/>
          </a:p>
        </p:txBody>
      </p:sp>
      <p:sp>
        <p:nvSpPr>
          <p:cNvPr id="14" name="Rounded Rectangular Callout 13"/>
          <p:cNvSpPr/>
          <p:nvPr/>
        </p:nvSpPr>
        <p:spPr>
          <a:xfrm>
            <a:off x="17433016" y="6268000"/>
            <a:ext cx="4869180" cy="3854880"/>
          </a:xfrm>
          <a:prstGeom prst="wedgeRoundRectCallout">
            <a:avLst>
              <a:gd name="adj1" fmla="val -61789"/>
              <a:gd name="adj2" fmla="val 22049"/>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solidFill>
                  <a:schemeClr val="tx2"/>
                </a:solidFill>
              </a:rPr>
              <a:t>How do we obtain actual cash received and cash paid in each activity?</a:t>
            </a:r>
          </a:p>
          <a:p>
            <a:r>
              <a:rPr lang="en-US" altLang="zh-CN" sz="4000" dirty="0">
                <a:solidFill>
                  <a:schemeClr val="accent1"/>
                </a:solidFill>
              </a:rPr>
              <a:t>(more details later)</a:t>
            </a:r>
          </a:p>
        </p:txBody>
      </p:sp>
      <p:sp>
        <p:nvSpPr>
          <p:cNvPr id="15" name="Rounded Rectangular Callout 14"/>
          <p:cNvSpPr/>
          <p:nvPr/>
        </p:nvSpPr>
        <p:spPr>
          <a:xfrm>
            <a:off x="17433016" y="10904442"/>
            <a:ext cx="4869180" cy="1457889"/>
          </a:xfrm>
          <a:prstGeom prst="wedgeRoundRectCallout">
            <a:avLst>
              <a:gd name="adj1" fmla="val -61789"/>
              <a:gd name="adj2" fmla="val 22049"/>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solidFill>
                  <a:schemeClr val="tx2"/>
                </a:solidFill>
              </a:rPr>
              <a:t>Both methods have the same bottom line</a:t>
            </a:r>
          </a:p>
        </p:txBody>
      </p:sp>
      <p:sp>
        <p:nvSpPr>
          <p:cNvPr id="3" name="Footer Placeholder 2">
            <a:extLst>
              <a:ext uri="{FF2B5EF4-FFF2-40B4-BE49-F238E27FC236}">
                <a16:creationId xmlns:a16="http://schemas.microsoft.com/office/drawing/2014/main" id="{D831D70A-AFA2-4E26-B91E-91D63F42E53C}"/>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4" name="Slide Number Placeholder 3">
            <a:extLst>
              <a:ext uri="{FF2B5EF4-FFF2-40B4-BE49-F238E27FC236}">
                <a16:creationId xmlns:a16="http://schemas.microsoft.com/office/drawing/2014/main" id="{CD1A1CF3-0035-4E09-8986-203F1E3D75CC}"/>
              </a:ext>
            </a:extLst>
          </p:cNvPr>
          <p:cNvSpPr>
            <a:spLocks noGrp="1"/>
          </p:cNvSpPr>
          <p:nvPr>
            <p:ph type="sldNum" sz="quarter" idx="12"/>
          </p:nvPr>
        </p:nvSpPr>
        <p:spPr/>
        <p:txBody>
          <a:bodyPr/>
          <a:lstStyle/>
          <a:p>
            <a:fld id="{EBE3AD81-3AD4-9C46-856E-C08CF1183C60}" type="slidenum">
              <a:rPr lang="en-US" smtClean="0"/>
              <a:pPr/>
              <a:t>31</a:t>
            </a:fld>
            <a:endParaRPr lang="en-US" dirty="0"/>
          </a:p>
        </p:txBody>
      </p:sp>
      <p:graphicFrame>
        <p:nvGraphicFramePr>
          <p:cNvPr id="9" name="Table 8">
            <a:extLst>
              <a:ext uri="{FF2B5EF4-FFF2-40B4-BE49-F238E27FC236}">
                <a16:creationId xmlns:a16="http://schemas.microsoft.com/office/drawing/2014/main" id="{93B8AF80-B823-4D84-8E6F-0CE732D91FC0}"/>
              </a:ext>
            </a:extLst>
          </p:cNvPr>
          <p:cNvGraphicFramePr>
            <a:graphicFrameLocks noGrp="1"/>
          </p:cNvGraphicFramePr>
          <p:nvPr>
            <p:extLst>
              <p:ext uri="{D42A27DB-BD31-4B8C-83A1-F6EECF244321}">
                <p14:modId xmlns:p14="http://schemas.microsoft.com/office/powerpoint/2010/main" val="2125227665"/>
              </p:ext>
            </p:extLst>
          </p:nvPr>
        </p:nvGraphicFramePr>
        <p:xfrm>
          <a:off x="1804760" y="6617124"/>
          <a:ext cx="14814096" cy="5746328"/>
        </p:xfrm>
        <a:graphic>
          <a:graphicData uri="http://schemas.openxmlformats.org/drawingml/2006/table">
            <a:tbl>
              <a:tblPr firstRow="1" bandRow="1">
                <a:tableStyleId>{5C22544A-7EE6-4342-B048-85BDC9FD1C3A}</a:tableStyleId>
              </a:tblPr>
              <a:tblGrid>
                <a:gridCol w="9189902">
                  <a:extLst>
                    <a:ext uri="{9D8B030D-6E8A-4147-A177-3AD203B41FA5}">
                      <a16:colId xmlns:a16="http://schemas.microsoft.com/office/drawing/2014/main" val="1131527288"/>
                    </a:ext>
                  </a:extLst>
                </a:gridCol>
                <a:gridCol w="2812097">
                  <a:extLst>
                    <a:ext uri="{9D8B030D-6E8A-4147-A177-3AD203B41FA5}">
                      <a16:colId xmlns:a16="http://schemas.microsoft.com/office/drawing/2014/main" val="573824786"/>
                    </a:ext>
                  </a:extLst>
                </a:gridCol>
                <a:gridCol w="2812097">
                  <a:extLst>
                    <a:ext uri="{9D8B030D-6E8A-4147-A177-3AD203B41FA5}">
                      <a16:colId xmlns:a16="http://schemas.microsoft.com/office/drawing/2014/main" val="3248737261"/>
                    </a:ext>
                  </a:extLst>
                </a:gridCol>
              </a:tblGrid>
              <a:tr h="718291">
                <a:tc>
                  <a:txBody>
                    <a:bodyPr/>
                    <a:lstStyle/>
                    <a:p>
                      <a:r>
                        <a:rPr lang="en-US" sz="4000" b="0" dirty="0">
                          <a:solidFill>
                            <a:schemeClr val="tx2"/>
                          </a:solidFill>
                        </a:rPr>
                        <a:t>Cash flows from operating activities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845514716"/>
                  </a:ext>
                </a:extLst>
              </a:tr>
              <a:tr h="718291">
                <a:tc>
                  <a:txBody>
                    <a:bodyPr/>
                    <a:lstStyle/>
                    <a:p>
                      <a:r>
                        <a:rPr lang="en-US" sz="4000" b="0" dirty="0">
                          <a:solidFill>
                            <a:schemeClr val="tx2"/>
                          </a:solidFill>
                        </a:rPr>
                        <a:t>  Cash receipts from customers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u="sng"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b="0" dirty="0">
                          <a:solidFill>
                            <a:schemeClr val="tx2"/>
                          </a:solidFill>
                        </a:rPr>
                        <a:t>€ 517,000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482751280"/>
                  </a:ext>
                </a:extLst>
              </a:tr>
              <a:tr h="718291">
                <a:tc>
                  <a:txBody>
                    <a:bodyPr/>
                    <a:lstStyle/>
                    <a:p>
                      <a:r>
                        <a:rPr lang="en-US" sz="4000" b="0" dirty="0">
                          <a:solidFill>
                            <a:schemeClr val="tx2"/>
                          </a:solidFill>
                        </a:rPr>
                        <a:t>Less: Cash payments: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71467894"/>
                  </a:ext>
                </a:extLst>
              </a:tr>
              <a:tr h="718291">
                <a:tc>
                  <a:txBody>
                    <a:bodyPr/>
                    <a:lstStyle/>
                    <a:p>
                      <a:r>
                        <a:rPr lang="en-US" sz="4000" b="0" dirty="0">
                          <a:solidFill>
                            <a:schemeClr val="tx2"/>
                          </a:solidFill>
                        </a:rPr>
                        <a:t>  To suppliers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dirty="0">
                          <a:solidFill>
                            <a:schemeClr val="tx2"/>
                          </a:solidFill>
                        </a:rPr>
                        <a:t>€139,000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77892553"/>
                  </a:ext>
                </a:extLst>
              </a:tr>
              <a:tr h="718291">
                <a:tc>
                  <a:txBody>
                    <a:bodyPr/>
                    <a:lstStyle/>
                    <a:p>
                      <a:r>
                        <a:rPr lang="en-US" sz="4000" b="0" dirty="0">
                          <a:solidFill>
                            <a:schemeClr val="tx2"/>
                          </a:solidFill>
                        </a:rPr>
                        <a:t>  For operating expenses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dirty="0">
                          <a:solidFill>
                            <a:schemeClr val="tx2"/>
                          </a:solidFill>
                        </a:rPr>
                        <a:t>115,000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111314712"/>
                  </a:ext>
                </a:extLst>
              </a:tr>
              <a:tr h="718291">
                <a:tc>
                  <a:txBody>
                    <a:bodyPr/>
                    <a:lstStyle/>
                    <a:p>
                      <a:r>
                        <a:rPr lang="en-US" sz="4000" b="0" dirty="0">
                          <a:solidFill>
                            <a:schemeClr val="tx2"/>
                          </a:solidFill>
                        </a:rPr>
                        <a:t>  For interest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dirty="0">
                          <a:solidFill>
                            <a:schemeClr val="tx2"/>
                          </a:solidFill>
                        </a:rPr>
                        <a:t>42,000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992107923"/>
                  </a:ext>
                </a:extLst>
              </a:tr>
              <a:tr h="718291">
                <a:tc>
                  <a:txBody>
                    <a:bodyPr/>
                    <a:lstStyle/>
                    <a:p>
                      <a:r>
                        <a:rPr lang="en-US" sz="4000" b="0" dirty="0">
                          <a:solidFill>
                            <a:schemeClr val="tx2"/>
                          </a:solidFill>
                        </a:rPr>
                        <a:t>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u="sng" dirty="0">
                          <a:solidFill>
                            <a:schemeClr val="tx2"/>
                          </a:solidFill>
                        </a:rPr>
                        <a:t>  49,000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u="sng" dirty="0">
                          <a:solidFill>
                            <a:schemeClr val="tx2"/>
                          </a:solidFill>
                        </a:rPr>
                        <a:t>345,000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985117924"/>
                  </a:ext>
                </a:extLst>
              </a:tr>
              <a:tr h="718291">
                <a:tc>
                  <a:txBody>
                    <a:bodyPr/>
                    <a:lstStyle/>
                    <a:p>
                      <a:r>
                        <a:rPr lang="en-US" sz="4000" b="0" dirty="0">
                          <a:solidFill>
                            <a:srgbClr val="9D7801"/>
                          </a:solidFill>
                        </a:rPr>
                        <a:t>Net cash provided by operating activities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rgbClr val="9D780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dirty="0">
                          <a:solidFill>
                            <a:srgbClr val="9D7801"/>
                          </a:solidFill>
                        </a:rPr>
                        <a:t>€172,000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398390918"/>
                  </a:ext>
                </a:extLst>
              </a:tr>
            </a:tbl>
          </a:graphicData>
        </a:graphic>
      </p:graphicFrame>
    </p:spTree>
    <p:extLst>
      <p:ext uri="{BB962C8B-B14F-4D97-AF65-F5344CB8AC3E}">
        <p14:creationId xmlns:p14="http://schemas.microsoft.com/office/powerpoint/2010/main" val="29798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8ED9-95CE-4AD7-B3E8-2D008144A4F1}"/>
              </a:ext>
            </a:extLst>
          </p:cNvPr>
          <p:cNvSpPr>
            <a:spLocks noGrp="1"/>
          </p:cNvSpPr>
          <p:nvPr>
            <p:ph type="title"/>
          </p:nvPr>
        </p:nvSpPr>
        <p:spPr/>
        <p:txBody>
          <a:bodyPr/>
          <a:lstStyle/>
          <a:p>
            <a:r>
              <a:rPr lang="en-US" altLang="zh-CN" dirty="0">
                <a:solidFill>
                  <a:srgbClr val="17364F"/>
                </a:solidFill>
              </a:rPr>
              <a:t>Step 2: Investing activities</a:t>
            </a:r>
            <a:endParaRPr lang="en-US" dirty="0"/>
          </a:p>
        </p:txBody>
      </p:sp>
      <p:sp>
        <p:nvSpPr>
          <p:cNvPr id="4" name="Rectangle 3">
            <a:extLst>
              <a:ext uri="{FF2B5EF4-FFF2-40B4-BE49-F238E27FC236}">
                <a16:creationId xmlns:a16="http://schemas.microsoft.com/office/drawing/2014/main" id="{F0D7DEEA-66F2-4EC7-BDE2-8C995C6D41FE}"/>
              </a:ext>
            </a:extLst>
          </p:cNvPr>
          <p:cNvSpPr/>
          <p:nvPr/>
        </p:nvSpPr>
        <p:spPr>
          <a:xfrm>
            <a:off x="988312" y="7201761"/>
            <a:ext cx="3928319" cy="646331"/>
          </a:xfrm>
          <a:prstGeom prst="rect">
            <a:avLst/>
          </a:prstGeom>
          <a:noFill/>
        </p:spPr>
        <p:txBody>
          <a:bodyPr wrap="none">
            <a:spAutoFit/>
          </a:bodyPr>
          <a:lstStyle/>
          <a:p>
            <a:r>
              <a:rPr lang="en-US" altLang="zh-CN" dirty="0">
                <a:solidFill>
                  <a:srgbClr val="0070C0"/>
                </a:solidFill>
              </a:rPr>
              <a:t>1 Income statement</a:t>
            </a:r>
          </a:p>
        </p:txBody>
      </p:sp>
      <p:sp>
        <p:nvSpPr>
          <p:cNvPr id="5" name="Rectangle 4">
            <a:extLst>
              <a:ext uri="{FF2B5EF4-FFF2-40B4-BE49-F238E27FC236}">
                <a16:creationId xmlns:a16="http://schemas.microsoft.com/office/drawing/2014/main" id="{7F98E5AC-6BC5-4E6C-9A37-D1A5F7B1DD66}"/>
              </a:ext>
            </a:extLst>
          </p:cNvPr>
          <p:cNvSpPr/>
          <p:nvPr/>
        </p:nvSpPr>
        <p:spPr>
          <a:xfrm>
            <a:off x="6603835" y="7524926"/>
            <a:ext cx="5584990" cy="1200329"/>
          </a:xfrm>
          <a:prstGeom prst="rect">
            <a:avLst/>
          </a:prstGeom>
          <a:solidFill>
            <a:schemeClr val="bg1"/>
          </a:solidFill>
        </p:spPr>
        <p:txBody>
          <a:bodyPr wrap="none">
            <a:spAutoFit/>
          </a:bodyPr>
          <a:lstStyle/>
          <a:p>
            <a:pPr algn="r"/>
            <a:r>
              <a:rPr lang="en-US" altLang="zh-CN" dirty="0">
                <a:solidFill>
                  <a:srgbClr val="478D3C"/>
                </a:solidFill>
              </a:rPr>
              <a:t>2 Comparative statement of </a:t>
            </a:r>
          </a:p>
          <a:p>
            <a:pPr algn="r"/>
            <a:r>
              <a:rPr lang="en-US" altLang="zh-CN" dirty="0">
                <a:solidFill>
                  <a:srgbClr val="478D3C"/>
                </a:solidFill>
              </a:rPr>
              <a:t>financial position (two years)</a:t>
            </a:r>
          </a:p>
        </p:txBody>
      </p:sp>
      <p:sp>
        <p:nvSpPr>
          <p:cNvPr id="6" name="Rectangle 5">
            <a:extLst>
              <a:ext uri="{FF2B5EF4-FFF2-40B4-BE49-F238E27FC236}">
                <a16:creationId xmlns:a16="http://schemas.microsoft.com/office/drawing/2014/main" id="{7D859AC1-C331-429A-852F-DCB87266F4B4}"/>
              </a:ext>
            </a:extLst>
          </p:cNvPr>
          <p:cNvSpPr/>
          <p:nvPr/>
        </p:nvSpPr>
        <p:spPr>
          <a:xfrm>
            <a:off x="974216" y="8447201"/>
            <a:ext cx="4872809" cy="646331"/>
          </a:xfrm>
          <a:prstGeom prst="rect">
            <a:avLst/>
          </a:prstGeom>
        </p:spPr>
        <p:txBody>
          <a:bodyPr wrap="none">
            <a:spAutoFit/>
          </a:bodyPr>
          <a:lstStyle/>
          <a:p>
            <a:r>
              <a:rPr lang="en-US" altLang="zh-CN" dirty="0">
                <a:solidFill>
                  <a:schemeClr val="accent1"/>
                </a:solidFill>
              </a:rPr>
              <a:t>3 Additional information </a:t>
            </a:r>
            <a:endParaRPr lang="zh-CN" altLang="en-US" dirty="0"/>
          </a:p>
        </p:txBody>
      </p:sp>
      <p:sp>
        <p:nvSpPr>
          <p:cNvPr id="7" name="Isosceles Triangle 6">
            <a:extLst>
              <a:ext uri="{FF2B5EF4-FFF2-40B4-BE49-F238E27FC236}">
                <a16:creationId xmlns:a16="http://schemas.microsoft.com/office/drawing/2014/main" id="{4A43534C-28A1-4AD5-86A7-81C3023AE0E6}"/>
              </a:ext>
            </a:extLst>
          </p:cNvPr>
          <p:cNvSpPr/>
          <p:nvPr/>
        </p:nvSpPr>
        <p:spPr>
          <a:xfrm>
            <a:off x="4916631" y="7329940"/>
            <a:ext cx="452366" cy="38997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8" name="Isosceles Triangle 7">
            <a:extLst>
              <a:ext uri="{FF2B5EF4-FFF2-40B4-BE49-F238E27FC236}">
                <a16:creationId xmlns:a16="http://schemas.microsoft.com/office/drawing/2014/main" id="{52A646CD-8C82-4C2E-9AE3-33E909D091A0}"/>
              </a:ext>
            </a:extLst>
          </p:cNvPr>
          <p:cNvSpPr/>
          <p:nvPr/>
        </p:nvSpPr>
        <p:spPr>
          <a:xfrm rot="10800000">
            <a:off x="5666561" y="8621267"/>
            <a:ext cx="452366" cy="389971"/>
          </a:xfrm>
          <a:prstGeom prst="triangle">
            <a:avLst/>
          </a:prstGeom>
          <a:solidFill>
            <a:srgbClr val="656E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Isosceles Triangle 8">
            <a:extLst>
              <a:ext uri="{FF2B5EF4-FFF2-40B4-BE49-F238E27FC236}">
                <a16:creationId xmlns:a16="http://schemas.microsoft.com/office/drawing/2014/main" id="{574916B3-3986-4722-A00A-A713DE591A56}"/>
              </a:ext>
            </a:extLst>
          </p:cNvPr>
          <p:cNvSpPr/>
          <p:nvPr/>
        </p:nvSpPr>
        <p:spPr>
          <a:xfrm rot="5400000">
            <a:off x="12252058" y="7992105"/>
            <a:ext cx="452366" cy="389971"/>
          </a:xfrm>
          <a:prstGeom prst="triangle">
            <a:avLst/>
          </a:prstGeom>
          <a:solidFill>
            <a:srgbClr val="478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EFF"/>
              </a:solidFill>
            </a:endParaRPr>
          </a:p>
        </p:txBody>
      </p:sp>
      <p:pic>
        <p:nvPicPr>
          <p:cNvPr id="10" name="Picture 9">
            <a:extLst>
              <a:ext uri="{FF2B5EF4-FFF2-40B4-BE49-F238E27FC236}">
                <a16:creationId xmlns:a16="http://schemas.microsoft.com/office/drawing/2014/main" id="{211ED459-321B-4606-BA55-D8939EB78EA8}"/>
              </a:ext>
            </a:extLst>
          </p:cNvPr>
          <p:cNvPicPr>
            <a:picLocks noChangeAspect="1"/>
          </p:cNvPicPr>
          <p:nvPr/>
        </p:nvPicPr>
        <p:blipFill>
          <a:blip r:embed="rId3"/>
          <a:stretch>
            <a:fillRect/>
          </a:stretch>
        </p:blipFill>
        <p:spPr>
          <a:xfrm>
            <a:off x="12673227" y="2200135"/>
            <a:ext cx="11170995" cy="10450286"/>
          </a:xfrm>
          <a:prstGeom prst="rect">
            <a:avLst/>
          </a:prstGeom>
        </p:spPr>
      </p:pic>
      <p:pic>
        <p:nvPicPr>
          <p:cNvPr id="11" name="Picture 10">
            <a:extLst>
              <a:ext uri="{FF2B5EF4-FFF2-40B4-BE49-F238E27FC236}">
                <a16:creationId xmlns:a16="http://schemas.microsoft.com/office/drawing/2014/main" id="{43989727-2FD2-453D-8F43-32847C7EFAED}"/>
              </a:ext>
            </a:extLst>
          </p:cNvPr>
          <p:cNvPicPr>
            <a:picLocks noChangeAspect="1"/>
          </p:cNvPicPr>
          <p:nvPr/>
        </p:nvPicPr>
        <p:blipFill>
          <a:blip r:embed="rId4"/>
          <a:stretch>
            <a:fillRect/>
          </a:stretch>
        </p:blipFill>
        <p:spPr>
          <a:xfrm>
            <a:off x="924925" y="2231468"/>
            <a:ext cx="11484789" cy="4899419"/>
          </a:xfrm>
          <a:prstGeom prst="rect">
            <a:avLst/>
          </a:prstGeom>
        </p:spPr>
      </p:pic>
      <p:pic>
        <p:nvPicPr>
          <p:cNvPr id="12" name="Picture 11">
            <a:extLst>
              <a:ext uri="{FF2B5EF4-FFF2-40B4-BE49-F238E27FC236}">
                <a16:creationId xmlns:a16="http://schemas.microsoft.com/office/drawing/2014/main" id="{5D3F2F95-2671-42F0-8ADC-480B0B231E1C}"/>
              </a:ext>
            </a:extLst>
          </p:cNvPr>
          <p:cNvPicPr>
            <a:picLocks noChangeAspect="1"/>
          </p:cNvPicPr>
          <p:nvPr/>
        </p:nvPicPr>
        <p:blipFill>
          <a:blip r:embed="rId5"/>
          <a:stretch>
            <a:fillRect/>
          </a:stretch>
        </p:blipFill>
        <p:spPr>
          <a:xfrm>
            <a:off x="821590" y="9218696"/>
            <a:ext cx="11564490" cy="3508999"/>
          </a:xfrm>
          <a:prstGeom prst="rect">
            <a:avLst/>
          </a:prstGeom>
        </p:spPr>
      </p:pic>
      <p:cxnSp>
        <p:nvCxnSpPr>
          <p:cNvPr id="13" name="Straight Connector 12">
            <a:extLst>
              <a:ext uri="{FF2B5EF4-FFF2-40B4-BE49-F238E27FC236}">
                <a16:creationId xmlns:a16="http://schemas.microsoft.com/office/drawing/2014/main" id="{B46A416B-0411-46C4-9499-E9645EE72133}"/>
              </a:ext>
            </a:extLst>
          </p:cNvPr>
          <p:cNvCxnSpPr/>
          <p:nvPr/>
        </p:nvCxnSpPr>
        <p:spPr>
          <a:xfrm>
            <a:off x="924925" y="9218696"/>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5B5DD4-CA01-42DD-9DBB-E41C31BF20CC}"/>
              </a:ext>
            </a:extLst>
          </p:cNvPr>
          <p:cNvCxnSpPr/>
          <p:nvPr/>
        </p:nvCxnSpPr>
        <p:spPr>
          <a:xfrm>
            <a:off x="972550" y="7130887"/>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E4825F-A279-4D82-A39C-5151347BB6E8}"/>
              </a:ext>
            </a:extLst>
          </p:cNvPr>
          <p:cNvCxnSpPr>
            <a:cxnSpLocks/>
          </p:cNvCxnSpPr>
          <p:nvPr/>
        </p:nvCxnSpPr>
        <p:spPr>
          <a:xfrm>
            <a:off x="12711327" y="12650421"/>
            <a:ext cx="11077587"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A643F1E-EDFB-4C3C-BC40-D4F31A35C299}"/>
              </a:ext>
            </a:extLst>
          </p:cNvPr>
          <p:cNvSpPr/>
          <p:nvPr/>
        </p:nvSpPr>
        <p:spPr>
          <a:xfrm>
            <a:off x="12894116" y="4804188"/>
            <a:ext cx="10712858" cy="195946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9F46FA1B-6690-47B7-B002-0ED008D07459}"/>
              </a:ext>
            </a:extLst>
          </p:cNvPr>
          <p:cNvSpPr/>
          <p:nvPr/>
        </p:nvSpPr>
        <p:spPr>
          <a:xfrm>
            <a:off x="1179081" y="9549055"/>
            <a:ext cx="11009744" cy="221431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ed Rectangular Callout 25">
            <a:extLst>
              <a:ext uri="{FF2B5EF4-FFF2-40B4-BE49-F238E27FC236}">
                <a16:creationId xmlns:a16="http://schemas.microsoft.com/office/drawing/2014/main" id="{37D30CD7-C93E-4E0F-9654-94C449CE25C2}"/>
              </a:ext>
            </a:extLst>
          </p:cNvPr>
          <p:cNvSpPr/>
          <p:nvPr/>
        </p:nvSpPr>
        <p:spPr>
          <a:xfrm>
            <a:off x="13020403" y="3100830"/>
            <a:ext cx="3681077" cy="1283059"/>
          </a:xfrm>
          <a:prstGeom prst="wedgeRoundRectCallout">
            <a:avLst>
              <a:gd name="adj1" fmla="val 34273"/>
              <a:gd name="adj2" fmla="val 76385"/>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rPr>
              <a:t>Accounts related to</a:t>
            </a:r>
          </a:p>
          <a:p>
            <a:pPr algn="ctr"/>
            <a:r>
              <a:rPr lang="en-US" altLang="zh-CN" sz="3200" dirty="0">
                <a:solidFill>
                  <a:schemeClr val="accent1"/>
                </a:solidFill>
              </a:rPr>
              <a:t>investing activities</a:t>
            </a:r>
          </a:p>
        </p:txBody>
      </p:sp>
      <p:sp>
        <p:nvSpPr>
          <p:cNvPr id="27" name="Rounded Rectangular Callout 25">
            <a:extLst>
              <a:ext uri="{FF2B5EF4-FFF2-40B4-BE49-F238E27FC236}">
                <a16:creationId xmlns:a16="http://schemas.microsoft.com/office/drawing/2014/main" id="{DC0A6C64-5072-420E-97AC-B4F2E0CD44AE}"/>
              </a:ext>
            </a:extLst>
          </p:cNvPr>
          <p:cNvSpPr/>
          <p:nvPr/>
        </p:nvSpPr>
        <p:spPr>
          <a:xfrm>
            <a:off x="8467340" y="12025518"/>
            <a:ext cx="4081364" cy="1283059"/>
          </a:xfrm>
          <a:prstGeom prst="wedgeRoundRectCallout">
            <a:avLst>
              <a:gd name="adj1" fmla="val -38849"/>
              <a:gd name="adj2" fmla="val -67153"/>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rPr>
              <a:t>Additional information on investing activities</a:t>
            </a:r>
          </a:p>
        </p:txBody>
      </p:sp>
      <p:sp>
        <p:nvSpPr>
          <p:cNvPr id="28" name="Footer Placeholder 27">
            <a:extLst>
              <a:ext uri="{FF2B5EF4-FFF2-40B4-BE49-F238E27FC236}">
                <a16:creationId xmlns:a16="http://schemas.microsoft.com/office/drawing/2014/main" id="{6B486972-4FE7-43F4-9968-E29A1DC02C5E}"/>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29" name="Slide Number Placeholder 28">
            <a:extLst>
              <a:ext uri="{FF2B5EF4-FFF2-40B4-BE49-F238E27FC236}">
                <a16:creationId xmlns:a16="http://schemas.microsoft.com/office/drawing/2014/main" id="{6B2840B6-8070-41A9-8DC4-00C757336AA9}"/>
              </a:ext>
            </a:extLst>
          </p:cNvPr>
          <p:cNvSpPr>
            <a:spLocks noGrp="1"/>
          </p:cNvSpPr>
          <p:nvPr>
            <p:ph type="sldNum" sz="quarter" idx="12"/>
          </p:nvPr>
        </p:nvSpPr>
        <p:spPr/>
        <p:txBody>
          <a:bodyPr/>
          <a:lstStyle/>
          <a:p>
            <a:fld id="{EBE3AD81-3AD4-9C46-856E-C08CF1183C60}" type="slidenum">
              <a:rPr lang="en-US" smtClean="0"/>
              <a:pPr/>
              <a:t>32</a:t>
            </a:fld>
            <a:endParaRPr lang="en-US" dirty="0"/>
          </a:p>
        </p:txBody>
      </p:sp>
    </p:spTree>
    <p:extLst>
      <p:ext uri="{BB962C8B-B14F-4D97-AF65-F5344CB8AC3E}">
        <p14:creationId xmlns:p14="http://schemas.microsoft.com/office/powerpoint/2010/main" val="3145785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17364F"/>
                </a:solidFill>
              </a:rPr>
              <a:t>Step 2: Investing activities (cont’d)</a:t>
            </a:r>
            <a:endParaRPr lang="zh-CN" altLang="en-US" dirty="0"/>
          </a:p>
        </p:txBody>
      </p:sp>
      <p:sp>
        <p:nvSpPr>
          <p:cNvPr id="3" name="Content Placeholder 2"/>
          <p:cNvSpPr>
            <a:spLocks noGrp="1"/>
          </p:cNvSpPr>
          <p:nvPr>
            <p:ph sz="quarter" idx="13"/>
          </p:nvPr>
        </p:nvSpPr>
        <p:spPr/>
        <p:txBody>
          <a:bodyPr/>
          <a:lstStyle/>
          <a:p>
            <a:r>
              <a:rPr lang="en-US" altLang="zh-CN" dirty="0"/>
              <a:t>Increase in non-current assets</a:t>
            </a:r>
          </a:p>
          <a:p>
            <a:pPr lvl="1"/>
            <a:r>
              <a:rPr lang="en-US" altLang="zh-CN" dirty="0"/>
              <a:t>Land: </a:t>
            </a:r>
            <a:r>
              <a:rPr lang="en-US" sz="4800" b="0" dirty="0">
                <a:solidFill>
                  <a:schemeClr val="tx2"/>
                </a:solidFill>
              </a:rPr>
              <a:t>€</a:t>
            </a:r>
            <a:r>
              <a:rPr lang="en-US" altLang="zh-CN" dirty="0"/>
              <a:t>20,000 (2019) </a:t>
            </a:r>
            <a:r>
              <a:rPr lang="zh-CN" altLang="en-US" dirty="0"/>
              <a:t>→</a:t>
            </a:r>
            <a:r>
              <a:rPr lang="en-US" altLang="zh-CN" dirty="0"/>
              <a:t> </a:t>
            </a:r>
            <a:r>
              <a:rPr lang="en-US" sz="4800" b="0" dirty="0">
                <a:solidFill>
                  <a:schemeClr val="tx2"/>
                </a:solidFill>
              </a:rPr>
              <a:t>€</a:t>
            </a:r>
            <a:r>
              <a:rPr lang="en-US" altLang="zh-CN" dirty="0"/>
              <a:t>130,000 (2020)		</a:t>
            </a:r>
          </a:p>
          <a:p>
            <a:pPr lvl="1"/>
            <a:r>
              <a:rPr lang="en-US" altLang="zh-CN" dirty="0">
                <a:solidFill>
                  <a:srgbClr val="B17F0F"/>
                </a:solidFill>
              </a:rPr>
              <a:t>Purchase of Land = €110,000 					</a:t>
            </a:r>
            <a:r>
              <a:rPr lang="en-US" altLang="zh-CN" b="1" dirty="0">
                <a:solidFill>
                  <a:srgbClr val="B17F0F"/>
                </a:solidFill>
              </a:rPr>
              <a:t> Non-cash</a:t>
            </a:r>
          </a:p>
          <a:p>
            <a:pPr lvl="1"/>
            <a:endParaRPr lang="en-US" altLang="zh-CN" sz="3600" dirty="0"/>
          </a:p>
          <a:p>
            <a:pPr lvl="1"/>
            <a:endParaRPr lang="en-US" altLang="zh-CN" sz="3600" dirty="0"/>
          </a:p>
          <a:p>
            <a:pPr lvl="1"/>
            <a:endParaRPr lang="en-US" altLang="zh-CN" sz="3600" dirty="0"/>
          </a:p>
          <a:p>
            <a:pPr lvl="1"/>
            <a:endParaRPr lang="en-US" altLang="zh-CN" dirty="0"/>
          </a:p>
          <a:p>
            <a:pPr lvl="1"/>
            <a:endParaRPr lang="en-US" altLang="zh-CN" dirty="0"/>
          </a:p>
          <a:p>
            <a:pPr lvl="1"/>
            <a:r>
              <a:rPr lang="en-US" altLang="zh-CN" dirty="0"/>
              <a:t>Buildings: €40,000 (2019) </a:t>
            </a:r>
            <a:r>
              <a:rPr lang="zh-CN" altLang="en-US" dirty="0"/>
              <a:t>→</a:t>
            </a:r>
            <a:r>
              <a:rPr lang="en-US" altLang="zh-CN" dirty="0"/>
              <a:t> €160,000 (2020)</a:t>
            </a:r>
          </a:p>
          <a:p>
            <a:pPr lvl="1"/>
            <a:r>
              <a:rPr lang="en-US" altLang="zh-CN" dirty="0">
                <a:solidFill>
                  <a:srgbClr val="B17F0F"/>
                </a:solidFill>
              </a:rPr>
              <a:t>Purchase of building= €120,000 					</a:t>
            </a:r>
            <a:r>
              <a:rPr lang="en-US" altLang="zh-CN" b="1" dirty="0">
                <a:solidFill>
                  <a:srgbClr val="B17F0F"/>
                </a:solidFill>
              </a:rPr>
              <a:t>-€120,000 </a:t>
            </a:r>
          </a:p>
          <a:p>
            <a:pPr lvl="1"/>
            <a:endParaRPr lang="zh-CN" altLang="en-US" dirty="0"/>
          </a:p>
          <a:p>
            <a:endParaRPr lang="zh-CN" altLang="en-US" dirty="0"/>
          </a:p>
        </p:txBody>
      </p:sp>
      <p:sp>
        <p:nvSpPr>
          <p:cNvPr id="4" name="Rounded Rectangle 3"/>
          <p:cNvSpPr/>
          <p:nvPr/>
        </p:nvSpPr>
        <p:spPr>
          <a:xfrm>
            <a:off x="1974850" y="4942012"/>
            <a:ext cx="17410430" cy="2404903"/>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pPr defTabSz="914217">
              <a:defRPr/>
            </a:pPr>
            <a:r>
              <a:rPr lang="en-US" altLang="zh-CN" sz="4400" dirty="0">
                <a:solidFill>
                  <a:schemeClr val="tx2"/>
                </a:solidFill>
              </a:rPr>
              <a:t>Why </a:t>
            </a:r>
            <a:r>
              <a:rPr lang="en-US" altLang="zh-CN" sz="4400" dirty="0">
                <a:solidFill>
                  <a:srgbClr val="B17F0F"/>
                </a:solidFill>
              </a:rPr>
              <a:t>noncash</a:t>
            </a:r>
            <a:r>
              <a:rPr lang="en-US" altLang="zh-CN" sz="4400" dirty="0">
                <a:solidFill>
                  <a:schemeClr val="tx2"/>
                </a:solidFill>
              </a:rPr>
              <a:t>? Because the company issued €110,000 of long-term bonds in direct exchange for land (see Additional Info 3). No cash was exchanged in this transaction, so we report it as a non-cash activity in a note</a:t>
            </a:r>
            <a:endParaRPr lang="zh-CN" altLang="en-US" sz="4400" dirty="0"/>
          </a:p>
        </p:txBody>
      </p:sp>
      <p:sp>
        <p:nvSpPr>
          <p:cNvPr id="5" name="Rounded Rectangle 4"/>
          <p:cNvSpPr/>
          <p:nvPr/>
        </p:nvSpPr>
        <p:spPr>
          <a:xfrm>
            <a:off x="1982469" y="9958549"/>
            <a:ext cx="17410430" cy="2404904"/>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Why </a:t>
            </a:r>
            <a:r>
              <a:rPr lang="en-US" altLang="zh-CN" sz="4400" dirty="0">
                <a:solidFill>
                  <a:srgbClr val="B17F0F"/>
                </a:solidFill>
              </a:rPr>
              <a:t>-€120,000</a:t>
            </a:r>
            <a:r>
              <a:rPr lang="en-US" altLang="zh-CN" sz="4400" dirty="0">
                <a:solidFill>
                  <a:schemeClr val="tx2"/>
                </a:solidFill>
              </a:rPr>
              <a:t>? Because a building costing €120,000 was purchased for cash (see Additional Info 4). We report </a:t>
            </a:r>
            <a:r>
              <a:rPr lang="en-US" altLang="zh-CN" sz="4400" dirty="0">
                <a:solidFill>
                  <a:srgbClr val="9D7801"/>
                </a:solidFill>
              </a:rPr>
              <a:t>€120,000 </a:t>
            </a:r>
            <a:r>
              <a:rPr lang="en-US" altLang="zh-CN" sz="4400" dirty="0">
                <a:solidFill>
                  <a:schemeClr val="tx2"/>
                </a:solidFill>
              </a:rPr>
              <a:t>as a cash outflow from investing activities</a:t>
            </a:r>
          </a:p>
        </p:txBody>
      </p:sp>
      <p:sp>
        <p:nvSpPr>
          <p:cNvPr id="8" name="Footer Placeholder 7">
            <a:extLst>
              <a:ext uri="{FF2B5EF4-FFF2-40B4-BE49-F238E27FC236}">
                <a16:creationId xmlns:a16="http://schemas.microsoft.com/office/drawing/2014/main" id="{60FD64E5-9DCB-49BD-A398-32F95787D9BE}"/>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9" name="Slide Number Placeholder 8">
            <a:extLst>
              <a:ext uri="{FF2B5EF4-FFF2-40B4-BE49-F238E27FC236}">
                <a16:creationId xmlns:a16="http://schemas.microsoft.com/office/drawing/2014/main" id="{55CC9FCA-5656-4EB9-93E5-8DCA130D01B7}"/>
              </a:ext>
            </a:extLst>
          </p:cNvPr>
          <p:cNvSpPr>
            <a:spLocks noGrp="1"/>
          </p:cNvSpPr>
          <p:nvPr>
            <p:ph type="sldNum" sz="quarter" idx="12"/>
          </p:nvPr>
        </p:nvSpPr>
        <p:spPr/>
        <p:txBody>
          <a:bodyPr/>
          <a:lstStyle/>
          <a:p>
            <a:fld id="{EBE3AD81-3AD4-9C46-856E-C08CF1183C60}" type="slidenum">
              <a:rPr lang="en-US" smtClean="0"/>
              <a:pPr/>
              <a:t>33</a:t>
            </a:fld>
            <a:endParaRPr lang="en-US" dirty="0"/>
          </a:p>
        </p:txBody>
      </p:sp>
    </p:spTree>
    <p:extLst>
      <p:ext uri="{BB962C8B-B14F-4D97-AF65-F5344CB8AC3E}">
        <p14:creationId xmlns:p14="http://schemas.microsoft.com/office/powerpoint/2010/main" val="5413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17364F"/>
                </a:solidFill>
              </a:rPr>
              <a:t>Step 2: Investing activities (cont’d)</a:t>
            </a:r>
            <a:endParaRPr lang="zh-CN" altLang="en-US" dirty="0"/>
          </a:p>
        </p:txBody>
      </p:sp>
      <p:sp>
        <p:nvSpPr>
          <p:cNvPr id="3" name="Content Placeholder 2"/>
          <p:cNvSpPr>
            <a:spLocks noGrp="1"/>
          </p:cNvSpPr>
          <p:nvPr>
            <p:ph sz="quarter" idx="13"/>
          </p:nvPr>
        </p:nvSpPr>
        <p:spPr/>
        <p:txBody>
          <a:bodyPr/>
          <a:lstStyle/>
          <a:p>
            <a:r>
              <a:rPr lang="en-US" altLang="zh-CN" dirty="0"/>
              <a:t>Increase in non-current assets</a:t>
            </a:r>
          </a:p>
          <a:p>
            <a:pPr lvl="1"/>
            <a:r>
              <a:rPr lang="en-US" altLang="zh-CN" dirty="0"/>
              <a:t>Equipment: </a:t>
            </a:r>
            <a:r>
              <a:rPr lang="en-US" sz="4800" b="0" dirty="0">
                <a:solidFill>
                  <a:schemeClr val="tx2"/>
                </a:solidFill>
              </a:rPr>
              <a:t>€</a:t>
            </a:r>
            <a:r>
              <a:rPr lang="en-US" altLang="zh-CN" dirty="0"/>
              <a:t>10,000 (2019) </a:t>
            </a:r>
            <a:r>
              <a:rPr lang="zh-CN" altLang="en-US" dirty="0"/>
              <a:t>→</a:t>
            </a:r>
            <a:r>
              <a:rPr lang="en-US" altLang="zh-CN" dirty="0"/>
              <a:t> </a:t>
            </a:r>
            <a:r>
              <a:rPr lang="en-US" sz="4800" b="0" dirty="0">
                <a:solidFill>
                  <a:schemeClr val="tx2"/>
                </a:solidFill>
              </a:rPr>
              <a:t>€</a:t>
            </a:r>
            <a:r>
              <a:rPr lang="en-US" altLang="zh-CN" dirty="0"/>
              <a:t>27,000 (2020)</a:t>
            </a:r>
          </a:p>
          <a:p>
            <a:pPr lvl="1"/>
            <a:r>
              <a:rPr lang="en-US" altLang="zh-CN" dirty="0"/>
              <a:t>This change in Equipment is caused by two transactions:</a:t>
            </a:r>
          </a:p>
          <a:p>
            <a:pPr lvl="1"/>
            <a:r>
              <a:rPr lang="en-US" altLang="zh-CN" dirty="0">
                <a:solidFill>
                  <a:srgbClr val="B17F0F"/>
                </a:solidFill>
              </a:rPr>
              <a:t>(1) Purchase of equipment = €25,000				</a:t>
            </a:r>
            <a:r>
              <a:rPr lang="en-US" altLang="zh-CN" b="1" dirty="0">
                <a:solidFill>
                  <a:srgbClr val="B17F0F"/>
                </a:solidFill>
              </a:rPr>
              <a:t> -€25,000 </a:t>
            </a:r>
          </a:p>
          <a:p>
            <a:pPr lvl="1"/>
            <a:endParaRPr lang="en-US" altLang="zh-CN" sz="3600" dirty="0"/>
          </a:p>
          <a:p>
            <a:pPr lvl="1"/>
            <a:endParaRPr lang="en-US" altLang="zh-CN" sz="3600" dirty="0"/>
          </a:p>
          <a:p>
            <a:pPr lvl="1"/>
            <a:endParaRPr lang="en-US" altLang="zh-CN" sz="3600" dirty="0"/>
          </a:p>
          <a:p>
            <a:pPr lvl="1"/>
            <a:endParaRPr lang="en-US" altLang="zh-CN" dirty="0"/>
          </a:p>
          <a:p>
            <a:pPr lvl="1"/>
            <a:endParaRPr lang="en-US" altLang="zh-CN" dirty="0">
              <a:solidFill>
                <a:srgbClr val="B17F0F"/>
              </a:solidFill>
            </a:endParaRPr>
          </a:p>
          <a:p>
            <a:pPr lvl="1"/>
            <a:r>
              <a:rPr lang="en-US" altLang="zh-CN" dirty="0">
                <a:solidFill>
                  <a:srgbClr val="B17F0F"/>
                </a:solidFill>
              </a:rPr>
              <a:t>(2) Disposal of plant assets = €4,000				</a:t>
            </a:r>
            <a:r>
              <a:rPr lang="en-US" altLang="zh-CN" b="1" dirty="0">
                <a:solidFill>
                  <a:srgbClr val="B17F0F"/>
                </a:solidFill>
              </a:rPr>
              <a:t> +€4,000 </a:t>
            </a:r>
          </a:p>
          <a:p>
            <a:pPr lvl="1"/>
            <a:endParaRPr lang="en-US" altLang="zh-CN" sz="4400" dirty="0"/>
          </a:p>
          <a:p>
            <a:endParaRPr lang="zh-CN" altLang="en-US" dirty="0"/>
          </a:p>
        </p:txBody>
      </p:sp>
      <p:sp>
        <p:nvSpPr>
          <p:cNvPr id="4" name="Rounded Rectangle 3"/>
          <p:cNvSpPr/>
          <p:nvPr/>
        </p:nvSpPr>
        <p:spPr>
          <a:xfrm>
            <a:off x="1974850" y="5804897"/>
            <a:ext cx="17410430" cy="2404903"/>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Why </a:t>
            </a:r>
            <a:r>
              <a:rPr lang="en-US" altLang="zh-CN" sz="4400" dirty="0">
                <a:solidFill>
                  <a:srgbClr val="9D7801"/>
                </a:solidFill>
              </a:rPr>
              <a:t>-</a:t>
            </a:r>
            <a:r>
              <a:rPr lang="en-US" altLang="zh-CN" sz="4400" dirty="0">
                <a:solidFill>
                  <a:srgbClr val="B17F0F"/>
                </a:solidFill>
              </a:rPr>
              <a:t>€25,000</a:t>
            </a:r>
            <a:r>
              <a:rPr lang="en-US" altLang="zh-CN" sz="4400" dirty="0">
                <a:solidFill>
                  <a:schemeClr val="tx2"/>
                </a:solidFill>
              </a:rPr>
              <a:t>? Because equipment costing €25,000 was purchased for cash (see Additional Info 4). We report the purchase of equipment as a cash outflow of €25,000 from investing activities</a:t>
            </a:r>
          </a:p>
        </p:txBody>
      </p:sp>
      <p:sp>
        <p:nvSpPr>
          <p:cNvPr id="8" name="Footer Placeholder 7">
            <a:extLst>
              <a:ext uri="{FF2B5EF4-FFF2-40B4-BE49-F238E27FC236}">
                <a16:creationId xmlns:a16="http://schemas.microsoft.com/office/drawing/2014/main" id="{60FD64E5-9DCB-49BD-A398-32F95787D9BE}"/>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9" name="Slide Number Placeholder 8">
            <a:extLst>
              <a:ext uri="{FF2B5EF4-FFF2-40B4-BE49-F238E27FC236}">
                <a16:creationId xmlns:a16="http://schemas.microsoft.com/office/drawing/2014/main" id="{55CC9FCA-5656-4EB9-93E5-8DCA130D01B7}"/>
              </a:ext>
            </a:extLst>
          </p:cNvPr>
          <p:cNvSpPr>
            <a:spLocks noGrp="1"/>
          </p:cNvSpPr>
          <p:nvPr>
            <p:ph type="sldNum" sz="quarter" idx="12"/>
          </p:nvPr>
        </p:nvSpPr>
        <p:spPr/>
        <p:txBody>
          <a:bodyPr/>
          <a:lstStyle/>
          <a:p>
            <a:fld id="{EBE3AD81-3AD4-9C46-856E-C08CF1183C60}" type="slidenum">
              <a:rPr lang="en-US" smtClean="0"/>
              <a:pPr/>
              <a:t>34</a:t>
            </a:fld>
            <a:endParaRPr lang="en-US" dirty="0"/>
          </a:p>
        </p:txBody>
      </p:sp>
      <p:sp>
        <p:nvSpPr>
          <p:cNvPr id="10" name="Rounded Rectangle 3">
            <a:extLst>
              <a:ext uri="{FF2B5EF4-FFF2-40B4-BE49-F238E27FC236}">
                <a16:creationId xmlns:a16="http://schemas.microsoft.com/office/drawing/2014/main" id="{A26B2425-70F8-4947-ABFA-9465F0069010}"/>
              </a:ext>
            </a:extLst>
          </p:cNvPr>
          <p:cNvSpPr/>
          <p:nvPr/>
        </p:nvSpPr>
        <p:spPr>
          <a:xfrm>
            <a:off x="1974850" y="10064197"/>
            <a:ext cx="17410430" cy="2404903"/>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Why </a:t>
            </a:r>
            <a:r>
              <a:rPr lang="en-US" altLang="zh-CN" sz="4400" dirty="0">
                <a:solidFill>
                  <a:srgbClr val="B17F0F"/>
                </a:solidFill>
              </a:rPr>
              <a:t>€4,000</a:t>
            </a:r>
            <a:r>
              <a:rPr lang="en-US" altLang="zh-CN" sz="4400" dirty="0">
                <a:solidFill>
                  <a:schemeClr val="tx2"/>
                </a:solidFill>
              </a:rPr>
              <a:t>? Because the company sold equipment with a book value of €7,000 for €4,000 cash (see Additional Info 2). We report the sale of the equipment as a cash inflow of €4,000 from investing activities</a:t>
            </a:r>
          </a:p>
        </p:txBody>
      </p:sp>
    </p:spTree>
    <p:extLst>
      <p:ext uri="{BB962C8B-B14F-4D97-AF65-F5344CB8AC3E}">
        <p14:creationId xmlns:p14="http://schemas.microsoft.com/office/powerpoint/2010/main" val="4068519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54AD-BD35-4756-96F1-18A000E6D714}"/>
              </a:ext>
            </a:extLst>
          </p:cNvPr>
          <p:cNvSpPr>
            <a:spLocks noGrp="1"/>
          </p:cNvSpPr>
          <p:nvPr>
            <p:ph type="title"/>
          </p:nvPr>
        </p:nvSpPr>
        <p:spPr/>
        <p:txBody>
          <a:bodyPr/>
          <a:lstStyle/>
          <a:p>
            <a:r>
              <a:rPr lang="en-US" altLang="zh-CN" dirty="0">
                <a:solidFill>
                  <a:srgbClr val="17364F"/>
                </a:solidFill>
              </a:rPr>
              <a:t>Step 2: Investing activities (cont’d)</a:t>
            </a:r>
            <a:endParaRPr lang="en-US" dirty="0"/>
          </a:p>
        </p:txBody>
      </p:sp>
      <p:sp>
        <p:nvSpPr>
          <p:cNvPr id="4" name="Rounded Rectangle 7">
            <a:extLst>
              <a:ext uri="{FF2B5EF4-FFF2-40B4-BE49-F238E27FC236}">
                <a16:creationId xmlns:a16="http://schemas.microsoft.com/office/drawing/2014/main" id="{D0D075D9-F3A6-4861-A626-E5843E00AAA3}"/>
              </a:ext>
            </a:extLst>
          </p:cNvPr>
          <p:cNvSpPr/>
          <p:nvPr/>
        </p:nvSpPr>
        <p:spPr>
          <a:xfrm>
            <a:off x="1974849" y="2527806"/>
            <a:ext cx="19796579" cy="4917823"/>
          </a:xfrm>
          <a:prstGeom prst="roundRect">
            <a:avLst>
              <a:gd name="adj" fmla="val 8814"/>
            </a:avLst>
          </a:prstGeom>
          <a:solidFill>
            <a:schemeClr val="accent4"/>
          </a:solid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t"/>
          <a:lstStyle/>
          <a:p>
            <a:r>
              <a:rPr lang="en-US" altLang="zh-CN" sz="4400" b="1" dirty="0">
                <a:solidFill>
                  <a:schemeClr val="tx2"/>
                </a:solidFill>
              </a:rPr>
              <a:t>Summary: Cash flows from investing activities</a:t>
            </a:r>
          </a:p>
          <a:p>
            <a:pPr marL="685780" indent="-685811" defTabSz="1828373">
              <a:lnSpc>
                <a:spcPct val="90000"/>
              </a:lnSpc>
              <a:spcBef>
                <a:spcPts val="1000"/>
              </a:spcBef>
              <a:buFont typeface="Wingdings" panose="05000000000000000000" pitchFamily="2" charset="2"/>
              <a:buChar char="q"/>
            </a:pPr>
            <a:r>
              <a:rPr lang="en-US" altLang="zh-CN" sz="4400" dirty="0">
                <a:solidFill>
                  <a:schemeClr val="tx2"/>
                </a:solidFill>
                <a:ea typeface="Lato Regular" charset="0"/>
                <a:cs typeface="Lato Regular" charset="0"/>
              </a:rPr>
              <a:t>We report the actual cash received or paid for a long-term asset, which is usually not the same as the change in the account in the statement of financial positions</a:t>
            </a:r>
          </a:p>
        </p:txBody>
      </p:sp>
      <p:pic>
        <p:nvPicPr>
          <p:cNvPr id="5" name="Picture 4">
            <a:extLst>
              <a:ext uri="{FF2B5EF4-FFF2-40B4-BE49-F238E27FC236}">
                <a16:creationId xmlns:a16="http://schemas.microsoft.com/office/drawing/2014/main" id="{06F077B7-D785-454F-A2FE-592C2EB292A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46798" y="4917788"/>
            <a:ext cx="1575234" cy="2246083"/>
          </a:xfrm>
          <a:prstGeom prst="rect">
            <a:avLst/>
          </a:prstGeom>
        </p:spPr>
      </p:pic>
      <p:sp>
        <p:nvSpPr>
          <p:cNvPr id="6" name="Down Arrow 10">
            <a:extLst>
              <a:ext uri="{FF2B5EF4-FFF2-40B4-BE49-F238E27FC236}">
                <a16:creationId xmlns:a16="http://schemas.microsoft.com/office/drawing/2014/main" id="{6057B953-EB2C-46D7-956E-93F5F83C4CC6}"/>
              </a:ext>
            </a:extLst>
          </p:cNvPr>
          <p:cNvSpPr/>
          <p:nvPr/>
        </p:nvSpPr>
        <p:spPr>
          <a:xfrm>
            <a:off x="10040799" y="6232204"/>
            <a:ext cx="856034" cy="744067"/>
          </a:xfrm>
          <a:prstGeom prst="down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Down Arrow 11">
            <a:extLst>
              <a:ext uri="{FF2B5EF4-FFF2-40B4-BE49-F238E27FC236}">
                <a16:creationId xmlns:a16="http://schemas.microsoft.com/office/drawing/2014/main" id="{586328F6-3E76-456D-9C3C-21D1E85E1AB1}"/>
              </a:ext>
            </a:extLst>
          </p:cNvPr>
          <p:cNvSpPr/>
          <p:nvPr/>
        </p:nvSpPr>
        <p:spPr>
          <a:xfrm rot="10800000">
            <a:off x="10040799" y="4991622"/>
            <a:ext cx="856034" cy="74406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16" descr="ç¸å³å¾ç">
            <a:extLst>
              <a:ext uri="{FF2B5EF4-FFF2-40B4-BE49-F238E27FC236}">
                <a16:creationId xmlns:a16="http://schemas.microsoft.com/office/drawing/2014/main" id="{9545A16C-4779-4E28-93C2-AFDA5D25E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053" y="4547722"/>
            <a:ext cx="2996621" cy="2996621"/>
          </a:xfrm>
          <a:prstGeom prst="rect">
            <a:avLst/>
          </a:prstGeom>
          <a:noFill/>
          <a:extLst>
            <a:ext uri="{909E8E84-426E-40DD-AFC4-6F175D3DCCD1}">
              <a14:hiddenFill xmlns:a14="http://schemas.microsoft.com/office/drawing/2010/main">
                <a:solidFill>
                  <a:srgbClr val="FFFFFF"/>
                </a:solidFill>
              </a14:hiddenFill>
            </a:ext>
          </a:extLst>
        </p:spPr>
      </p:pic>
      <p:sp>
        <p:nvSpPr>
          <p:cNvPr id="9" name="Down Arrow 23">
            <a:extLst>
              <a:ext uri="{FF2B5EF4-FFF2-40B4-BE49-F238E27FC236}">
                <a16:creationId xmlns:a16="http://schemas.microsoft.com/office/drawing/2014/main" id="{15611056-EF1B-41E7-8044-51AEEA33CA3F}"/>
              </a:ext>
            </a:extLst>
          </p:cNvPr>
          <p:cNvSpPr/>
          <p:nvPr/>
        </p:nvSpPr>
        <p:spPr>
          <a:xfrm>
            <a:off x="15308005" y="5039522"/>
            <a:ext cx="856034" cy="744067"/>
          </a:xfrm>
          <a:prstGeom prst="down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Down Arrow 24">
            <a:extLst>
              <a:ext uri="{FF2B5EF4-FFF2-40B4-BE49-F238E27FC236}">
                <a16:creationId xmlns:a16="http://schemas.microsoft.com/office/drawing/2014/main" id="{C8DC2D78-8768-4A2C-8AA2-834C41812EA4}"/>
              </a:ext>
            </a:extLst>
          </p:cNvPr>
          <p:cNvSpPr/>
          <p:nvPr/>
        </p:nvSpPr>
        <p:spPr>
          <a:xfrm rot="10800000">
            <a:off x="15308004" y="6146479"/>
            <a:ext cx="856034" cy="74406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10">
            <a:extLst>
              <a:ext uri="{FF2B5EF4-FFF2-40B4-BE49-F238E27FC236}">
                <a16:creationId xmlns:a16="http://schemas.microsoft.com/office/drawing/2014/main" id="{C6CC0DF4-3024-46FE-9385-15C4DE6C7F46}"/>
              </a:ext>
            </a:extLst>
          </p:cNvPr>
          <p:cNvSpPr/>
          <p:nvPr/>
        </p:nvSpPr>
        <p:spPr>
          <a:xfrm>
            <a:off x="15537087" y="6232390"/>
            <a:ext cx="397866" cy="646331"/>
          </a:xfrm>
          <a:prstGeom prst="rect">
            <a:avLst/>
          </a:prstGeom>
        </p:spPr>
        <p:txBody>
          <a:bodyPr wrap="square">
            <a:spAutoFit/>
          </a:bodyPr>
          <a:lstStyle/>
          <a:p>
            <a:pPr algn="ctr"/>
            <a:r>
              <a:rPr lang="en-US" altLang="zh-CN" b="1" dirty="0">
                <a:solidFill>
                  <a:schemeClr val="bg1"/>
                </a:solidFill>
              </a:rPr>
              <a:t>?</a:t>
            </a:r>
            <a:endParaRPr lang="zh-CN" altLang="en-US" b="1" dirty="0">
              <a:solidFill>
                <a:schemeClr val="bg1"/>
              </a:solidFill>
            </a:endParaRPr>
          </a:p>
        </p:txBody>
      </p:sp>
      <p:sp>
        <p:nvSpPr>
          <p:cNvPr id="12" name="Rectangle 11">
            <a:extLst>
              <a:ext uri="{FF2B5EF4-FFF2-40B4-BE49-F238E27FC236}">
                <a16:creationId xmlns:a16="http://schemas.microsoft.com/office/drawing/2014/main" id="{C5BD30DB-1B51-4010-B0E3-B966FDB69FE3}"/>
              </a:ext>
            </a:extLst>
          </p:cNvPr>
          <p:cNvSpPr/>
          <p:nvPr/>
        </p:nvSpPr>
        <p:spPr>
          <a:xfrm>
            <a:off x="15537088" y="5048772"/>
            <a:ext cx="397866" cy="646331"/>
          </a:xfrm>
          <a:prstGeom prst="rect">
            <a:avLst/>
          </a:prstGeom>
        </p:spPr>
        <p:txBody>
          <a:bodyPr wrap="none">
            <a:spAutoFit/>
          </a:bodyPr>
          <a:lstStyle/>
          <a:p>
            <a:pPr algn="ctr"/>
            <a:r>
              <a:rPr lang="en-US" altLang="zh-CN" b="1" dirty="0">
                <a:solidFill>
                  <a:schemeClr val="bg1"/>
                </a:solidFill>
              </a:rPr>
              <a:t>?</a:t>
            </a:r>
            <a:endParaRPr lang="zh-CN" altLang="en-US" b="1" dirty="0">
              <a:solidFill>
                <a:schemeClr val="bg1"/>
              </a:solidFill>
            </a:endParaRPr>
          </a:p>
        </p:txBody>
      </p:sp>
      <p:sp>
        <p:nvSpPr>
          <p:cNvPr id="13" name="Footer Placeholder 12">
            <a:extLst>
              <a:ext uri="{FF2B5EF4-FFF2-40B4-BE49-F238E27FC236}">
                <a16:creationId xmlns:a16="http://schemas.microsoft.com/office/drawing/2014/main" id="{12CC22F5-0ECD-4FDD-AED7-88F73F621285}"/>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4" name="Slide Number Placeholder 13">
            <a:extLst>
              <a:ext uri="{FF2B5EF4-FFF2-40B4-BE49-F238E27FC236}">
                <a16:creationId xmlns:a16="http://schemas.microsoft.com/office/drawing/2014/main" id="{1CF1A565-052B-4737-9F69-B33869295F09}"/>
              </a:ext>
            </a:extLst>
          </p:cNvPr>
          <p:cNvSpPr>
            <a:spLocks noGrp="1"/>
          </p:cNvSpPr>
          <p:nvPr>
            <p:ph type="sldNum" sz="quarter" idx="12"/>
          </p:nvPr>
        </p:nvSpPr>
        <p:spPr/>
        <p:txBody>
          <a:bodyPr/>
          <a:lstStyle/>
          <a:p>
            <a:fld id="{EBE3AD81-3AD4-9C46-856E-C08CF1183C60}" type="slidenum">
              <a:rPr lang="en-US" smtClean="0"/>
              <a:pPr/>
              <a:t>35</a:t>
            </a:fld>
            <a:endParaRPr lang="en-US" dirty="0"/>
          </a:p>
        </p:txBody>
      </p:sp>
    </p:spTree>
    <p:extLst>
      <p:ext uri="{BB962C8B-B14F-4D97-AF65-F5344CB8AC3E}">
        <p14:creationId xmlns:p14="http://schemas.microsoft.com/office/powerpoint/2010/main" val="1541564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917C-C2A6-4D93-8E1D-EBF6A6908C83}"/>
              </a:ext>
            </a:extLst>
          </p:cNvPr>
          <p:cNvSpPr>
            <a:spLocks noGrp="1"/>
          </p:cNvSpPr>
          <p:nvPr>
            <p:ph type="title"/>
          </p:nvPr>
        </p:nvSpPr>
        <p:spPr/>
        <p:txBody>
          <a:bodyPr/>
          <a:lstStyle/>
          <a:p>
            <a:r>
              <a:rPr lang="en-US" altLang="zh-CN" dirty="0">
                <a:solidFill>
                  <a:srgbClr val="17364F"/>
                </a:solidFill>
              </a:rPr>
              <a:t>Step 2: Investing activities (cont’d)</a:t>
            </a:r>
            <a:endParaRPr lang="en-US" dirty="0"/>
          </a:p>
        </p:txBody>
      </p:sp>
      <p:sp>
        <p:nvSpPr>
          <p:cNvPr id="3" name="Content Placeholder 2">
            <a:extLst>
              <a:ext uri="{FF2B5EF4-FFF2-40B4-BE49-F238E27FC236}">
                <a16:creationId xmlns:a16="http://schemas.microsoft.com/office/drawing/2014/main" id="{123F827F-5288-40E7-BB36-3858760B8F3C}"/>
              </a:ext>
            </a:extLst>
          </p:cNvPr>
          <p:cNvSpPr>
            <a:spLocks noGrp="1"/>
          </p:cNvSpPr>
          <p:nvPr>
            <p:ph sz="quarter" idx="13"/>
          </p:nvPr>
        </p:nvSpPr>
        <p:spPr/>
        <p:txBody>
          <a:bodyPr/>
          <a:lstStyle/>
          <a:p>
            <a:r>
              <a:rPr lang="en-US" sz="6000" b="0" dirty="0">
                <a:solidFill>
                  <a:schemeClr val="tx2"/>
                </a:solidFill>
              </a:rPr>
              <a:t>Cash flows from investing activities (done)</a:t>
            </a:r>
          </a:p>
          <a:p>
            <a:endParaRPr lang="en-US" dirty="0"/>
          </a:p>
          <a:p>
            <a:endParaRPr lang="en-US" dirty="0"/>
          </a:p>
        </p:txBody>
      </p:sp>
      <p:graphicFrame>
        <p:nvGraphicFramePr>
          <p:cNvPr id="4" name="Table 3">
            <a:extLst>
              <a:ext uri="{FF2B5EF4-FFF2-40B4-BE49-F238E27FC236}">
                <a16:creationId xmlns:a16="http://schemas.microsoft.com/office/drawing/2014/main" id="{3C74D7CF-4AA3-4638-9B0A-34EB86A51BB9}"/>
              </a:ext>
            </a:extLst>
          </p:cNvPr>
          <p:cNvGraphicFramePr>
            <a:graphicFrameLocks noGrp="1"/>
          </p:cNvGraphicFramePr>
          <p:nvPr>
            <p:extLst>
              <p:ext uri="{D42A27DB-BD31-4B8C-83A1-F6EECF244321}">
                <p14:modId xmlns:p14="http://schemas.microsoft.com/office/powerpoint/2010/main" val="2903196792"/>
              </p:ext>
            </p:extLst>
          </p:nvPr>
        </p:nvGraphicFramePr>
        <p:xfrm>
          <a:off x="1908220" y="3412543"/>
          <a:ext cx="14916032" cy="5608320"/>
        </p:xfrm>
        <a:graphic>
          <a:graphicData uri="http://schemas.openxmlformats.org/drawingml/2006/table">
            <a:tbl>
              <a:tblPr firstRow="1" bandRow="1">
                <a:tableStyleId>{5C22544A-7EE6-4342-B048-85BDC9FD1C3A}</a:tableStyleId>
              </a:tblPr>
              <a:tblGrid>
                <a:gridCol w="9520936">
                  <a:extLst>
                    <a:ext uri="{9D8B030D-6E8A-4147-A177-3AD203B41FA5}">
                      <a16:colId xmlns:a16="http://schemas.microsoft.com/office/drawing/2014/main" val="301560151"/>
                    </a:ext>
                  </a:extLst>
                </a:gridCol>
                <a:gridCol w="2421563">
                  <a:extLst>
                    <a:ext uri="{9D8B030D-6E8A-4147-A177-3AD203B41FA5}">
                      <a16:colId xmlns:a16="http://schemas.microsoft.com/office/drawing/2014/main" val="4174139227"/>
                    </a:ext>
                  </a:extLst>
                </a:gridCol>
                <a:gridCol w="2973533">
                  <a:extLst>
                    <a:ext uri="{9D8B030D-6E8A-4147-A177-3AD203B41FA5}">
                      <a16:colId xmlns:a16="http://schemas.microsoft.com/office/drawing/2014/main" val="1207011441"/>
                    </a:ext>
                  </a:extLst>
                </a:gridCol>
              </a:tblGrid>
              <a:tr h="0">
                <a:tc>
                  <a:txBody>
                    <a:bodyPr/>
                    <a:lstStyle/>
                    <a:p>
                      <a:r>
                        <a:rPr lang="en-US" sz="4000" b="0" dirty="0">
                          <a:solidFill>
                            <a:schemeClr val="tx2"/>
                          </a:solidFill>
                        </a:rPr>
                        <a:t>Cash flows from investing activities: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endParaRPr lang="en-US" sz="400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endParaRPr lang="en-US" sz="400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32853953"/>
                  </a:ext>
                </a:extLst>
              </a:tr>
              <a:tr h="0">
                <a:tc>
                  <a:txBody>
                    <a:bodyPr/>
                    <a:lstStyle/>
                    <a:p>
                      <a:pPr marL="274320"/>
                      <a:r>
                        <a:rPr lang="en-US" sz="4000" dirty="0">
                          <a:solidFill>
                            <a:schemeClr val="tx2"/>
                          </a:solidFill>
                        </a:rPr>
                        <a:t>Purchase of building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dirty="0">
                          <a:solidFill>
                            <a:schemeClr val="tx2"/>
                          </a:solidFill>
                        </a:rPr>
                        <a:t>(120,000)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62028540"/>
                  </a:ext>
                </a:extLst>
              </a:tr>
              <a:tr h="0">
                <a:tc>
                  <a:txBody>
                    <a:bodyPr/>
                    <a:lstStyle/>
                    <a:p>
                      <a:pPr marL="274320" lvl="1" indent="0" defTabSz="548640"/>
                      <a:r>
                        <a:rPr lang="en-US" sz="4000" dirty="0">
                          <a:solidFill>
                            <a:schemeClr val="tx2"/>
                          </a:solidFill>
                        </a:rPr>
                        <a:t>Purchase of equipment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dirty="0">
                          <a:solidFill>
                            <a:schemeClr val="tx2"/>
                          </a:solidFill>
                        </a:rPr>
                        <a:t>(25,000)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560446247"/>
                  </a:ext>
                </a:extLst>
              </a:tr>
              <a:tr h="0">
                <a:tc>
                  <a:txBody>
                    <a:bodyPr/>
                    <a:lstStyle/>
                    <a:p>
                      <a:pPr marL="274320" lvl="1" indent="0" algn="l" defTabSz="548640" rtl="0" eaLnBrk="1" latinLnBrk="0" hangingPunct="1"/>
                      <a:r>
                        <a:rPr lang="en-US" sz="4000" kern="1200" dirty="0">
                          <a:solidFill>
                            <a:schemeClr val="tx2"/>
                          </a:solidFill>
                          <a:latin typeface="+mn-lt"/>
                          <a:ea typeface="+mn-ea"/>
                          <a:cs typeface="+mn-cs"/>
                        </a:rPr>
                        <a:t>Disposal of plant assets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sng" baseline="0" dirty="0">
                          <a:solidFill>
                            <a:schemeClr val="tx2"/>
                          </a:solidFill>
                          <a:uFillTx/>
                        </a:rPr>
                        <a:t>       4,000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chemeClr val="tx2"/>
                          </a:solidFill>
                          <a:uFillTx/>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00069527"/>
                  </a:ext>
                </a:extLst>
              </a:tr>
              <a:tr h="0">
                <a:tc>
                  <a:txBody>
                    <a:bodyPr/>
                    <a:lstStyle/>
                    <a:p>
                      <a:pPr marL="548640"/>
                      <a:r>
                        <a:rPr lang="en-US" sz="4000" u="none" dirty="0">
                          <a:solidFill>
                            <a:srgbClr val="9D7801"/>
                          </a:solidFill>
                        </a:rPr>
                        <a:t>Net cash used by investing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rgbClr val="9D7801"/>
                          </a:solidFill>
                          <a:uFillTx/>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rgbClr val="9D7801"/>
                          </a:solidFill>
                          <a:uFillTx/>
                        </a:rPr>
                        <a:t>(141,000)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602066227"/>
                  </a:ext>
                </a:extLst>
              </a:tr>
              <a:tr h="0">
                <a:tc>
                  <a:txBody>
                    <a:bodyPr/>
                    <a:lstStyle/>
                    <a:p>
                      <a:pPr marL="0"/>
                      <a:r>
                        <a:rPr lang="en-US" sz="4000" b="1" dirty="0">
                          <a:solidFill>
                            <a:schemeClr val="tx2"/>
                          </a:solidFill>
                        </a:rPr>
                        <a:t>Note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64275777"/>
                  </a:ext>
                </a:extLst>
              </a:tr>
              <a:tr h="0">
                <a:tc>
                  <a:txBody>
                    <a:bodyPr/>
                    <a:lstStyle/>
                    <a:p>
                      <a:pPr marL="0"/>
                      <a:r>
                        <a:rPr lang="en-US" sz="4000" b="1" dirty="0">
                          <a:solidFill>
                            <a:schemeClr val="tx2"/>
                          </a:solidFill>
                        </a:rPr>
                        <a:t>Non-cash investing and financing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136929945"/>
                  </a:ext>
                </a:extLst>
              </a:tr>
              <a:tr h="0">
                <a:tc>
                  <a:txBody>
                    <a:bodyPr/>
                    <a:lstStyle/>
                    <a:p>
                      <a:pPr marL="274320"/>
                      <a:r>
                        <a:rPr lang="en-US" sz="4000" dirty="0">
                          <a:solidFill>
                            <a:schemeClr val="tx2"/>
                          </a:solidFill>
                        </a:rPr>
                        <a:t>Issuance of bonds payable to purchase land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u="sng" dirty="0">
                          <a:solidFill>
                            <a:schemeClr val="tx2"/>
                          </a:solidFill>
                        </a:rPr>
                        <a:t>€ 110,000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43196899"/>
                  </a:ext>
                </a:extLst>
              </a:tr>
            </a:tbl>
          </a:graphicData>
        </a:graphic>
      </p:graphicFrame>
      <p:sp>
        <p:nvSpPr>
          <p:cNvPr id="5" name="Footer Placeholder 4">
            <a:extLst>
              <a:ext uri="{FF2B5EF4-FFF2-40B4-BE49-F238E27FC236}">
                <a16:creationId xmlns:a16="http://schemas.microsoft.com/office/drawing/2014/main" id="{6CEE9100-FBFF-4DE5-8782-CE4821A98A54}"/>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09DD304B-AB3C-4A84-8EC9-D68EEA706672}"/>
              </a:ext>
            </a:extLst>
          </p:cNvPr>
          <p:cNvSpPr>
            <a:spLocks noGrp="1"/>
          </p:cNvSpPr>
          <p:nvPr>
            <p:ph type="sldNum" sz="quarter" idx="12"/>
          </p:nvPr>
        </p:nvSpPr>
        <p:spPr/>
        <p:txBody>
          <a:bodyPr/>
          <a:lstStyle/>
          <a:p>
            <a:fld id="{EBE3AD81-3AD4-9C46-856E-C08CF1183C60}" type="slidenum">
              <a:rPr lang="en-US" smtClean="0"/>
              <a:pPr/>
              <a:t>36</a:t>
            </a:fld>
            <a:endParaRPr lang="en-US" dirty="0"/>
          </a:p>
        </p:txBody>
      </p:sp>
    </p:spTree>
    <p:extLst>
      <p:ext uri="{BB962C8B-B14F-4D97-AF65-F5344CB8AC3E}">
        <p14:creationId xmlns:p14="http://schemas.microsoft.com/office/powerpoint/2010/main" val="230691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8ED9-95CE-4AD7-B3E8-2D008144A4F1}"/>
              </a:ext>
            </a:extLst>
          </p:cNvPr>
          <p:cNvSpPr>
            <a:spLocks noGrp="1"/>
          </p:cNvSpPr>
          <p:nvPr>
            <p:ph type="title"/>
          </p:nvPr>
        </p:nvSpPr>
        <p:spPr/>
        <p:txBody>
          <a:bodyPr/>
          <a:lstStyle/>
          <a:p>
            <a:r>
              <a:rPr lang="en-US" altLang="zh-CN" dirty="0">
                <a:solidFill>
                  <a:srgbClr val="17364F"/>
                </a:solidFill>
              </a:rPr>
              <a:t>Step 3: Financing activities</a:t>
            </a:r>
            <a:endParaRPr lang="en-US" dirty="0"/>
          </a:p>
        </p:txBody>
      </p:sp>
      <p:sp>
        <p:nvSpPr>
          <p:cNvPr id="4" name="Rectangle 3">
            <a:extLst>
              <a:ext uri="{FF2B5EF4-FFF2-40B4-BE49-F238E27FC236}">
                <a16:creationId xmlns:a16="http://schemas.microsoft.com/office/drawing/2014/main" id="{F0D7DEEA-66F2-4EC7-BDE2-8C995C6D41FE}"/>
              </a:ext>
            </a:extLst>
          </p:cNvPr>
          <p:cNvSpPr/>
          <p:nvPr/>
        </p:nvSpPr>
        <p:spPr>
          <a:xfrm>
            <a:off x="988312" y="7201761"/>
            <a:ext cx="3928319" cy="646331"/>
          </a:xfrm>
          <a:prstGeom prst="rect">
            <a:avLst/>
          </a:prstGeom>
          <a:noFill/>
        </p:spPr>
        <p:txBody>
          <a:bodyPr wrap="none">
            <a:spAutoFit/>
          </a:bodyPr>
          <a:lstStyle/>
          <a:p>
            <a:r>
              <a:rPr lang="en-US" altLang="zh-CN" dirty="0">
                <a:solidFill>
                  <a:srgbClr val="0070C0"/>
                </a:solidFill>
              </a:rPr>
              <a:t>1 Income statement</a:t>
            </a:r>
          </a:p>
        </p:txBody>
      </p:sp>
      <p:sp>
        <p:nvSpPr>
          <p:cNvPr id="5" name="Rectangle 4">
            <a:extLst>
              <a:ext uri="{FF2B5EF4-FFF2-40B4-BE49-F238E27FC236}">
                <a16:creationId xmlns:a16="http://schemas.microsoft.com/office/drawing/2014/main" id="{7F98E5AC-6BC5-4E6C-9A37-D1A5F7B1DD66}"/>
              </a:ext>
            </a:extLst>
          </p:cNvPr>
          <p:cNvSpPr/>
          <p:nvPr/>
        </p:nvSpPr>
        <p:spPr>
          <a:xfrm>
            <a:off x="6603835" y="7524926"/>
            <a:ext cx="5584990" cy="1200329"/>
          </a:xfrm>
          <a:prstGeom prst="rect">
            <a:avLst/>
          </a:prstGeom>
          <a:solidFill>
            <a:schemeClr val="bg1"/>
          </a:solidFill>
        </p:spPr>
        <p:txBody>
          <a:bodyPr wrap="none">
            <a:spAutoFit/>
          </a:bodyPr>
          <a:lstStyle/>
          <a:p>
            <a:pPr algn="r"/>
            <a:r>
              <a:rPr lang="en-US" altLang="zh-CN" dirty="0">
                <a:solidFill>
                  <a:srgbClr val="478D3C"/>
                </a:solidFill>
              </a:rPr>
              <a:t>2 Comparative statement of </a:t>
            </a:r>
          </a:p>
          <a:p>
            <a:pPr algn="r"/>
            <a:r>
              <a:rPr lang="en-US" altLang="zh-CN" dirty="0">
                <a:solidFill>
                  <a:srgbClr val="478D3C"/>
                </a:solidFill>
              </a:rPr>
              <a:t>financial position (two years)</a:t>
            </a:r>
          </a:p>
        </p:txBody>
      </p:sp>
      <p:sp>
        <p:nvSpPr>
          <p:cNvPr id="6" name="Rectangle 5">
            <a:extLst>
              <a:ext uri="{FF2B5EF4-FFF2-40B4-BE49-F238E27FC236}">
                <a16:creationId xmlns:a16="http://schemas.microsoft.com/office/drawing/2014/main" id="{7D859AC1-C331-429A-852F-DCB87266F4B4}"/>
              </a:ext>
            </a:extLst>
          </p:cNvPr>
          <p:cNvSpPr/>
          <p:nvPr/>
        </p:nvSpPr>
        <p:spPr>
          <a:xfrm>
            <a:off x="974216" y="8447201"/>
            <a:ext cx="4872809" cy="646331"/>
          </a:xfrm>
          <a:prstGeom prst="rect">
            <a:avLst/>
          </a:prstGeom>
        </p:spPr>
        <p:txBody>
          <a:bodyPr wrap="none">
            <a:spAutoFit/>
          </a:bodyPr>
          <a:lstStyle/>
          <a:p>
            <a:r>
              <a:rPr lang="en-US" altLang="zh-CN" dirty="0">
                <a:solidFill>
                  <a:schemeClr val="accent1"/>
                </a:solidFill>
              </a:rPr>
              <a:t>3 Additional information </a:t>
            </a:r>
            <a:endParaRPr lang="zh-CN" altLang="en-US" dirty="0"/>
          </a:p>
        </p:txBody>
      </p:sp>
      <p:sp>
        <p:nvSpPr>
          <p:cNvPr id="7" name="Isosceles Triangle 6">
            <a:extLst>
              <a:ext uri="{FF2B5EF4-FFF2-40B4-BE49-F238E27FC236}">
                <a16:creationId xmlns:a16="http://schemas.microsoft.com/office/drawing/2014/main" id="{4A43534C-28A1-4AD5-86A7-81C3023AE0E6}"/>
              </a:ext>
            </a:extLst>
          </p:cNvPr>
          <p:cNvSpPr/>
          <p:nvPr/>
        </p:nvSpPr>
        <p:spPr>
          <a:xfrm>
            <a:off x="4916631" y="7329940"/>
            <a:ext cx="452366" cy="38997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8" name="Isosceles Triangle 7">
            <a:extLst>
              <a:ext uri="{FF2B5EF4-FFF2-40B4-BE49-F238E27FC236}">
                <a16:creationId xmlns:a16="http://schemas.microsoft.com/office/drawing/2014/main" id="{52A646CD-8C82-4C2E-9AE3-33E909D091A0}"/>
              </a:ext>
            </a:extLst>
          </p:cNvPr>
          <p:cNvSpPr/>
          <p:nvPr/>
        </p:nvSpPr>
        <p:spPr>
          <a:xfrm rot="10800000">
            <a:off x="5666561" y="8621267"/>
            <a:ext cx="452366" cy="389971"/>
          </a:xfrm>
          <a:prstGeom prst="triangle">
            <a:avLst/>
          </a:prstGeom>
          <a:solidFill>
            <a:srgbClr val="656E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Isosceles Triangle 8">
            <a:extLst>
              <a:ext uri="{FF2B5EF4-FFF2-40B4-BE49-F238E27FC236}">
                <a16:creationId xmlns:a16="http://schemas.microsoft.com/office/drawing/2014/main" id="{574916B3-3986-4722-A00A-A713DE591A56}"/>
              </a:ext>
            </a:extLst>
          </p:cNvPr>
          <p:cNvSpPr/>
          <p:nvPr/>
        </p:nvSpPr>
        <p:spPr>
          <a:xfrm rot="5400000">
            <a:off x="12252058" y="7992105"/>
            <a:ext cx="452366" cy="389971"/>
          </a:xfrm>
          <a:prstGeom prst="triangle">
            <a:avLst/>
          </a:prstGeom>
          <a:solidFill>
            <a:srgbClr val="478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EFF"/>
              </a:solidFill>
            </a:endParaRPr>
          </a:p>
        </p:txBody>
      </p:sp>
      <p:pic>
        <p:nvPicPr>
          <p:cNvPr id="10" name="Picture 9">
            <a:extLst>
              <a:ext uri="{FF2B5EF4-FFF2-40B4-BE49-F238E27FC236}">
                <a16:creationId xmlns:a16="http://schemas.microsoft.com/office/drawing/2014/main" id="{211ED459-321B-4606-BA55-D8939EB78EA8}"/>
              </a:ext>
            </a:extLst>
          </p:cNvPr>
          <p:cNvPicPr>
            <a:picLocks noChangeAspect="1"/>
          </p:cNvPicPr>
          <p:nvPr/>
        </p:nvPicPr>
        <p:blipFill>
          <a:blip r:embed="rId3"/>
          <a:stretch>
            <a:fillRect/>
          </a:stretch>
        </p:blipFill>
        <p:spPr>
          <a:xfrm>
            <a:off x="12673227" y="2200135"/>
            <a:ext cx="11170995" cy="10450286"/>
          </a:xfrm>
          <a:prstGeom prst="rect">
            <a:avLst/>
          </a:prstGeom>
        </p:spPr>
      </p:pic>
      <p:pic>
        <p:nvPicPr>
          <p:cNvPr id="11" name="Picture 10">
            <a:extLst>
              <a:ext uri="{FF2B5EF4-FFF2-40B4-BE49-F238E27FC236}">
                <a16:creationId xmlns:a16="http://schemas.microsoft.com/office/drawing/2014/main" id="{43989727-2FD2-453D-8F43-32847C7EFAED}"/>
              </a:ext>
            </a:extLst>
          </p:cNvPr>
          <p:cNvPicPr>
            <a:picLocks noChangeAspect="1"/>
          </p:cNvPicPr>
          <p:nvPr/>
        </p:nvPicPr>
        <p:blipFill>
          <a:blip r:embed="rId4"/>
          <a:stretch>
            <a:fillRect/>
          </a:stretch>
        </p:blipFill>
        <p:spPr>
          <a:xfrm>
            <a:off x="924925" y="2231468"/>
            <a:ext cx="11484789" cy="4899419"/>
          </a:xfrm>
          <a:prstGeom prst="rect">
            <a:avLst/>
          </a:prstGeom>
        </p:spPr>
      </p:pic>
      <p:pic>
        <p:nvPicPr>
          <p:cNvPr id="12" name="Picture 11">
            <a:extLst>
              <a:ext uri="{FF2B5EF4-FFF2-40B4-BE49-F238E27FC236}">
                <a16:creationId xmlns:a16="http://schemas.microsoft.com/office/drawing/2014/main" id="{5D3F2F95-2671-42F0-8ADC-480B0B231E1C}"/>
              </a:ext>
            </a:extLst>
          </p:cNvPr>
          <p:cNvPicPr>
            <a:picLocks noChangeAspect="1"/>
          </p:cNvPicPr>
          <p:nvPr/>
        </p:nvPicPr>
        <p:blipFill>
          <a:blip r:embed="rId5"/>
          <a:stretch>
            <a:fillRect/>
          </a:stretch>
        </p:blipFill>
        <p:spPr>
          <a:xfrm>
            <a:off x="821590" y="9218696"/>
            <a:ext cx="11564490" cy="3508999"/>
          </a:xfrm>
          <a:prstGeom prst="rect">
            <a:avLst/>
          </a:prstGeom>
        </p:spPr>
      </p:pic>
      <p:cxnSp>
        <p:nvCxnSpPr>
          <p:cNvPr id="13" name="Straight Connector 12">
            <a:extLst>
              <a:ext uri="{FF2B5EF4-FFF2-40B4-BE49-F238E27FC236}">
                <a16:creationId xmlns:a16="http://schemas.microsoft.com/office/drawing/2014/main" id="{B46A416B-0411-46C4-9499-E9645EE72133}"/>
              </a:ext>
            </a:extLst>
          </p:cNvPr>
          <p:cNvCxnSpPr/>
          <p:nvPr/>
        </p:nvCxnSpPr>
        <p:spPr>
          <a:xfrm>
            <a:off x="924925" y="9218696"/>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5B5DD4-CA01-42DD-9DBB-E41C31BF20CC}"/>
              </a:ext>
            </a:extLst>
          </p:cNvPr>
          <p:cNvCxnSpPr/>
          <p:nvPr/>
        </p:nvCxnSpPr>
        <p:spPr>
          <a:xfrm>
            <a:off x="972550" y="7130887"/>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E4825F-A279-4D82-A39C-5151347BB6E8}"/>
              </a:ext>
            </a:extLst>
          </p:cNvPr>
          <p:cNvCxnSpPr>
            <a:cxnSpLocks/>
          </p:cNvCxnSpPr>
          <p:nvPr/>
        </p:nvCxnSpPr>
        <p:spPr>
          <a:xfrm>
            <a:off x="12711327" y="12650421"/>
            <a:ext cx="11077587"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A643F1E-EDFB-4C3C-BC40-D4F31A35C299}"/>
              </a:ext>
            </a:extLst>
          </p:cNvPr>
          <p:cNvSpPr/>
          <p:nvPr/>
        </p:nvSpPr>
        <p:spPr>
          <a:xfrm>
            <a:off x="12894116" y="9493251"/>
            <a:ext cx="10712858" cy="16637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ctangle 21">
            <a:extLst>
              <a:ext uri="{FF2B5EF4-FFF2-40B4-BE49-F238E27FC236}">
                <a16:creationId xmlns:a16="http://schemas.microsoft.com/office/drawing/2014/main" id="{9F46FA1B-6690-47B7-B002-0ED008D07459}"/>
              </a:ext>
            </a:extLst>
          </p:cNvPr>
          <p:cNvSpPr/>
          <p:nvPr/>
        </p:nvSpPr>
        <p:spPr>
          <a:xfrm>
            <a:off x="1179081" y="11818059"/>
            <a:ext cx="11009744" cy="77363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ed Rectangular Callout 25">
            <a:extLst>
              <a:ext uri="{FF2B5EF4-FFF2-40B4-BE49-F238E27FC236}">
                <a16:creationId xmlns:a16="http://schemas.microsoft.com/office/drawing/2014/main" id="{37D30CD7-C93E-4E0F-9654-94C449CE25C2}"/>
              </a:ext>
            </a:extLst>
          </p:cNvPr>
          <p:cNvSpPr/>
          <p:nvPr/>
        </p:nvSpPr>
        <p:spPr>
          <a:xfrm>
            <a:off x="13875523" y="7719911"/>
            <a:ext cx="3681077" cy="1283059"/>
          </a:xfrm>
          <a:prstGeom prst="wedgeRoundRectCallout">
            <a:avLst>
              <a:gd name="adj1" fmla="val 34273"/>
              <a:gd name="adj2" fmla="val 76385"/>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rPr>
              <a:t>Accounts related to</a:t>
            </a:r>
          </a:p>
          <a:p>
            <a:pPr algn="ctr"/>
            <a:r>
              <a:rPr lang="en-US" altLang="zh-CN" sz="3200" dirty="0">
                <a:solidFill>
                  <a:schemeClr val="accent1"/>
                </a:solidFill>
              </a:rPr>
              <a:t>financing activities</a:t>
            </a:r>
          </a:p>
        </p:txBody>
      </p:sp>
      <p:sp>
        <p:nvSpPr>
          <p:cNvPr id="27" name="Rounded Rectangular Callout 25">
            <a:extLst>
              <a:ext uri="{FF2B5EF4-FFF2-40B4-BE49-F238E27FC236}">
                <a16:creationId xmlns:a16="http://schemas.microsoft.com/office/drawing/2014/main" id="{DC0A6C64-5072-420E-97AC-B4F2E0CD44AE}"/>
              </a:ext>
            </a:extLst>
          </p:cNvPr>
          <p:cNvSpPr/>
          <p:nvPr/>
        </p:nvSpPr>
        <p:spPr>
          <a:xfrm>
            <a:off x="8467340" y="10202299"/>
            <a:ext cx="4081364" cy="1283059"/>
          </a:xfrm>
          <a:prstGeom prst="wedgeRoundRectCallout">
            <a:avLst>
              <a:gd name="adj1" fmla="val -36282"/>
              <a:gd name="adj2" fmla="val 71670"/>
              <a:gd name="adj3" fmla="val 16667"/>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rPr>
              <a:t>Additional information on financing activities</a:t>
            </a:r>
          </a:p>
        </p:txBody>
      </p:sp>
      <p:sp>
        <p:nvSpPr>
          <p:cNvPr id="3" name="Footer Placeholder 2">
            <a:extLst>
              <a:ext uri="{FF2B5EF4-FFF2-40B4-BE49-F238E27FC236}">
                <a16:creationId xmlns:a16="http://schemas.microsoft.com/office/drawing/2014/main" id="{D2BB1B21-64B7-41E8-88B0-D0D616B9A65B}"/>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6" name="Slide Number Placeholder 15">
            <a:extLst>
              <a:ext uri="{FF2B5EF4-FFF2-40B4-BE49-F238E27FC236}">
                <a16:creationId xmlns:a16="http://schemas.microsoft.com/office/drawing/2014/main" id="{25FE949E-BEC6-447C-9BC2-FA8E605BC156}"/>
              </a:ext>
            </a:extLst>
          </p:cNvPr>
          <p:cNvSpPr>
            <a:spLocks noGrp="1"/>
          </p:cNvSpPr>
          <p:nvPr>
            <p:ph type="sldNum" sz="quarter" idx="12"/>
          </p:nvPr>
        </p:nvSpPr>
        <p:spPr/>
        <p:txBody>
          <a:bodyPr/>
          <a:lstStyle/>
          <a:p>
            <a:fld id="{EBE3AD81-3AD4-9C46-856E-C08CF1183C60}" type="slidenum">
              <a:rPr lang="en-US" smtClean="0"/>
              <a:pPr/>
              <a:t>37</a:t>
            </a:fld>
            <a:endParaRPr lang="en-US" dirty="0"/>
          </a:p>
        </p:txBody>
      </p:sp>
    </p:spTree>
    <p:extLst>
      <p:ext uri="{BB962C8B-B14F-4D97-AF65-F5344CB8AC3E}">
        <p14:creationId xmlns:p14="http://schemas.microsoft.com/office/powerpoint/2010/main" val="3979279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4D4D9-5107-4890-9131-0D4B1528278C}"/>
              </a:ext>
            </a:extLst>
          </p:cNvPr>
          <p:cNvSpPr>
            <a:spLocks noGrp="1"/>
          </p:cNvSpPr>
          <p:nvPr>
            <p:ph type="title"/>
          </p:nvPr>
        </p:nvSpPr>
        <p:spPr/>
        <p:txBody>
          <a:bodyPr/>
          <a:lstStyle/>
          <a:p>
            <a:r>
              <a:rPr lang="en-US" altLang="zh-CN" dirty="0">
                <a:solidFill>
                  <a:srgbClr val="17364F"/>
                </a:solidFill>
              </a:rPr>
              <a:t>Step 3: Financing activities (cont’d)</a:t>
            </a:r>
            <a:endParaRPr lang="en-US" dirty="0"/>
          </a:p>
        </p:txBody>
      </p:sp>
      <p:sp>
        <p:nvSpPr>
          <p:cNvPr id="3" name="Content Placeholder 2">
            <a:extLst>
              <a:ext uri="{FF2B5EF4-FFF2-40B4-BE49-F238E27FC236}">
                <a16:creationId xmlns:a16="http://schemas.microsoft.com/office/drawing/2014/main" id="{837657D7-3857-49B1-A99B-FAF4B5500209}"/>
              </a:ext>
            </a:extLst>
          </p:cNvPr>
          <p:cNvSpPr>
            <a:spLocks noGrp="1"/>
          </p:cNvSpPr>
          <p:nvPr>
            <p:ph sz="quarter" idx="13"/>
          </p:nvPr>
        </p:nvSpPr>
        <p:spPr/>
        <p:txBody>
          <a:bodyPr/>
          <a:lstStyle/>
          <a:p>
            <a:r>
              <a:rPr lang="en-US" altLang="zh-CN" dirty="0"/>
              <a:t>Increase in non-current liabilities</a:t>
            </a:r>
          </a:p>
          <a:p>
            <a:pPr lvl="1"/>
            <a:r>
              <a:rPr lang="en-US" altLang="zh-CN" dirty="0"/>
              <a:t>Bonds payable: </a:t>
            </a:r>
            <a:r>
              <a:rPr lang="en-US" sz="4800" b="0" dirty="0">
                <a:solidFill>
                  <a:schemeClr val="tx2"/>
                </a:solidFill>
              </a:rPr>
              <a:t>€</a:t>
            </a:r>
            <a:r>
              <a:rPr lang="en-US" altLang="zh-CN" dirty="0"/>
              <a:t>20,000 (2019) </a:t>
            </a:r>
            <a:r>
              <a:rPr lang="zh-CN" altLang="en-US" dirty="0"/>
              <a:t>→</a:t>
            </a:r>
            <a:r>
              <a:rPr lang="en-US" altLang="zh-CN" dirty="0"/>
              <a:t> €130,000 (2020)</a:t>
            </a:r>
          </a:p>
          <a:p>
            <a:pPr lvl="1"/>
            <a:r>
              <a:rPr lang="en-US" altLang="zh-CN" dirty="0">
                <a:solidFill>
                  <a:srgbClr val="B17F0F"/>
                </a:solidFill>
              </a:rPr>
              <a:t>Increase in Bonds Payable=€110,000				</a:t>
            </a:r>
            <a:r>
              <a:rPr lang="en-US" altLang="zh-CN" b="1" dirty="0">
                <a:solidFill>
                  <a:srgbClr val="B17F0F"/>
                </a:solidFill>
              </a:rPr>
              <a:t>Noncash</a:t>
            </a:r>
          </a:p>
          <a:p>
            <a:pPr lvl="1"/>
            <a:endParaRPr lang="en-US" altLang="zh-CN" sz="3600" dirty="0"/>
          </a:p>
          <a:p>
            <a:pPr lvl="1"/>
            <a:endParaRPr lang="en-US" altLang="zh-CN" sz="3600" dirty="0"/>
          </a:p>
          <a:p>
            <a:pPr lvl="1"/>
            <a:endParaRPr lang="en-US" altLang="zh-CN" sz="3600" dirty="0"/>
          </a:p>
          <a:p>
            <a:pPr lvl="1"/>
            <a:endParaRPr lang="en-US" altLang="zh-CN" dirty="0"/>
          </a:p>
          <a:p>
            <a:r>
              <a:rPr lang="en-US" altLang="zh-CN" dirty="0"/>
              <a:t>Increase in equity</a:t>
            </a:r>
          </a:p>
          <a:p>
            <a:pPr lvl="1"/>
            <a:r>
              <a:rPr lang="en-US" altLang="zh-CN" dirty="0"/>
              <a:t>Share Capital—Ordinary: €50,000 (2019) </a:t>
            </a:r>
            <a:r>
              <a:rPr lang="zh-CN" altLang="en-US" dirty="0"/>
              <a:t>→</a:t>
            </a:r>
            <a:r>
              <a:rPr lang="en-US" altLang="zh-CN" dirty="0"/>
              <a:t> €70,000 (2020)</a:t>
            </a:r>
          </a:p>
          <a:p>
            <a:pPr lvl="1"/>
            <a:r>
              <a:rPr lang="en-US" altLang="zh-CN" dirty="0">
                <a:solidFill>
                  <a:srgbClr val="B17F0F"/>
                </a:solidFill>
              </a:rPr>
              <a:t>Increase in Share Capital—Ordinary=€20,000 			+</a:t>
            </a:r>
            <a:r>
              <a:rPr lang="en-US" altLang="zh-CN" b="1" dirty="0">
                <a:solidFill>
                  <a:srgbClr val="B17F0F"/>
                </a:solidFill>
              </a:rPr>
              <a:t>€20,000 </a:t>
            </a:r>
          </a:p>
          <a:p>
            <a:pPr lvl="1"/>
            <a:endParaRPr lang="zh-CN" altLang="en-US" dirty="0"/>
          </a:p>
          <a:p>
            <a:endParaRPr lang="zh-CN" altLang="en-US" dirty="0"/>
          </a:p>
          <a:p>
            <a:endParaRPr lang="en-US" dirty="0"/>
          </a:p>
        </p:txBody>
      </p:sp>
      <p:sp>
        <p:nvSpPr>
          <p:cNvPr id="4" name="Rounded Rectangle 3">
            <a:extLst>
              <a:ext uri="{FF2B5EF4-FFF2-40B4-BE49-F238E27FC236}">
                <a16:creationId xmlns:a16="http://schemas.microsoft.com/office/drawing/2014/main" id="{1A66A877-E44A-4BDF-90AE-F8DD90BBAB4B}"/>
              </a:ext>
            </a:extLst>
          </p:cNvPr>
          <p:cNvSpPr/>
          <p:nvPr/>
        </p:nvSpPr>
        <p:spPr>
          <a:xfrm>
            <a:off x="1974850" y="4942012"/>
            <a:ext cx="17410430" cy="2404903"/>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pPr defTabSz="914217">
              <a:defRPr/>
            </a:pPr>
            <a:r>
              <a:rPr lang="en-US" altLang="zh-CN" sz="4400" dirty="0">
                <a:solidFill>
                  <a:schemeClr val="tx2"/>
                </a:solidFill>
              </a:rPr>
              <a:t>Why </a:t>
            </a:r>
            <a:r>
              <a:rPr lang="en-US" altLang="zh-CN" sz="4400" dirty="0">
                <a:solidFill>
                  <a:srgbClr val="B17F0F"/>
                </a:solidFill>
              </a:rPr>
              <a:t>noncash</a:t>
            </a:r>
            <a:r>
              <a:rPr lang="en-US" altLang="zh-CN" sz="4400" dirty="0">
                <a:solidFill>
                  <a:schemeClr val="tx2"/>
                </a:solidFill>
              </a:rPr>
              <a:t>? Because the company issued €110,000 of long-term bonds in direct exchange for land (see Additional Info 3). No cash was exchanged in this transaction, so we report it as a non-cash activity in a note</a:t>
            </a:r>
            <a:endParaRPr lang="zh-CN" altLang="en-US" sz="4400" dirty="0"/>
          </a:p>
        </p:txBody>
      </p:sp>
      <p:sp>
        <p:nvSpPr>
          <p:cNvPr id="5" name="Rounded Rectangle 4">
            <a:extLst>
              <a:ext uri="{FF2B5EF4-FFF2-40B4-BE49-F238E27FC236}">
                <a16:creationId xmlns:a16="http://schemas.microsoft.com/office/drawing/2014/main" id="{2B0F052A-C9AA-472A-B33B-EB1CBF92C925}"/>
              </a:ext>
            </a:extLst>
          </p:cNvPr>
          <p:cNvSpPr/>
          <p:nvPr/>
        </p:nvSpPr>
        <p:spPr>
          <a:xfrm>
            <a:off x="1974850" y="10233273"/>
            <a:ext cx="17410430" cy="2404904"/>
          </a:xfrm>
          <a:prstGeom prst="roundRect">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Why </a:t>
            </a:r>
            <a:r>
              <a:rPr lang="en-US" altLang="zh-CN" sz="4400" dirty="0">
                <a:solidFill>
                  <a:srgbClr val="B17F0F"/>
                </a:solidFill>
              </a:rPr>
              <a:t>+€20,000 </a:t>
            </a:r>
            <a:r>
              <a:rPr lang="en-US" altLang="zh-CN" sz="4400" dirty="0">
                <a:solidFill>
                  <a:schemeClr val="tx2"/>
                </a:solidFill>
              </a:rPr>
              <a:t>? Because the company issued ordinary shares for €20,000 cash (see Additional Info 5). We report €20,000 cash inflow as a financing activity</a:t>
            </a:r>
          </a:p>
        </p:txBody>
      </p:sp>
      <p:sp>
        <p:nvSpPr>
          <p:cNvPr id="6" name="Footer Placeholder 5">
            <a:extLst>
              <a:ext uri="{FF2B5EF4-FFF2-40B4-BE49-F238E27FC236}">
                <a16:creationId xmlns:a16="http://schemas.microsoft.com/office/drawing/2014/main" id="{9A1DC86B-7BDB-4D1F-83DE-D584049CA96A}"/>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7" name="Slide Number Placeholder 6">
            <a:extLst>
              <a:ext uri="{FF2B5EF4-FFF2-40B4-BE49-F238E27FC236}">
                <a16:creationId xmlns:a16="http://schemas.microsoft.com/office/drawing/2014/main" id="{E741AA2E-116B-4772-851C-C5B0D6884EFD}"/>
              </a:ext>
            </a:extLst>
          </p:cNvPr>
          <p:cNvSpPr>
            <a:spLocks noGrp="1"/>
          </p:cNvSpPr>
          <p:nvPr>
            <p:ph type="sldNum" sz="quarter" idx="12"/>
          </p:nvPr>
        </p:nvSpPr>
        <p:spPr/>
        <p:txBody>
          <a:bodyPr/>
          <a:lstStyle/>
          <a:p>
            <a:fld id="{EBE3AD81-3AD4-9C46-856E-C08CF1183C60}" type="slidenum">
              <a:rPr lang="en-US" smtClean="0"/>
              <a:pPr/>
              <a:t>38</a:t>
            </a:fld>
            <a:endParaRPr lang="en-US" dirty="0"/>
          </a:p>
        </p:txBody>
      </p:sp>
    </p:spTree>
    <p:extLst>
      <p:ext uri="{BB962C8B-B14F-4D97-AF65-F5344CB8AC3E}">
        <p14:creationId xmlns:p14="http://schemas.microsoft.com/office/powerpoint/2010/main" val="668324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4D4D9-5107-4890-9131-0D4B1528278C}"/>
              </a:ext>
            </a:extLst>
          </p:cNvPr>
          <p:cNvSpPr>
            <a:spLocks noGrp="1"/>
          </p:cNvSpPr>
          <p:nvPr>
            <p:ph type="title"/>
          </p:nvPr>
        </p:nvSpPr>
        <p:spPr/>
        <p:txBody>
          <a:bodyPr/>
          <a:lstStyle/>
          <a:p>
            <a:r>
              <a:rPr lang="en-US" altLang="zh-CN" dirty="0">
                <a:solidFill>
                  <a:srgbClr val="17364F"/>
                </a:solidFill>
              </a:rPr>
              <a:t>Step 3: Financing activities (cont’d)</a:t>
            </a:r>
            <a:endParaRPr lang="en-US" dirty="0"/>
          </a:p>
        </p:txBody>
      </p:sp>
      <p:sp>
        <p:nvSpPr>
          <p:cNvPr id="3" name="Content Placeholder 2">
            <a:extLst>
              <a:ext uri="{FF2B5EF4-FFF2-40B4-BE49-F238E27FC236}">
                <a16:creationId xmlns:a16="http://schemas.microsoft.com/office/drawing/2014/main" id="{837657D7-3857-49B1-A99B-FAF4B5500209}"/>
              </a:ext>
            </a:extLst>
          </p:cNvPr>
          <p:cNvSpPr>
            <a:spLocks noGrp="1"/>
          </p:cNvSpPr>
          <p:nvPr>
            <p:ph sz="quarter" idx="13"/>
          </p:nvPr>
        </p:nvSpPr>
        <p:spPr/>
        <p:txBody>
          <a:bodyPr/>
          <a:lstStyle/>
          <a:p>
            <a:r>
              <a:rPr lang="en-US" altLang="zh-CN" dirty="0"/>
              <a:t>Increase in equity (cont’d)</a:t>
            </a:r>
          </a:p>
          <a:p>
            <a:pPr lvl="1"/>
            <a:r>
              <a:rPr lang="en-US" altLang="zh-CN" dirty="0"/>
              <a:t>Retained Earnings: €48,000 (2019) </a:t>
            </a:r>
            <a:r>
              <a:rPr lang="zh-CN" altLang="en-US" dirty="0"/>
              <a:t>→</a:t>
            </a:r>
            <a:r>
              <a:rPr lang="en-US" altLang="zh-CN" dirty="0"/>
              <a:t> €164,000 (2020)</a:t>
            </a:r>
          </a:p>
          <a:p>
            <a:pPr lvl="1"/>
            <a:r>
              <a:rPr lang="en-US" altLang="zh-CN" dirty="0">
                <a:solidFill>
                  <a:srgbClr val="B17F0F"/>
                </a:solidFill>
              </a:rPr>
              <a:t>Increase in Retained Earnings=€116,000 				-</a:t>
            </a:r>
            <a:r>
              <a:rPr lang="en-US" altLang="zh-CN" b="1" dirty="0">
                <a:solidFill>
                  <a:srgbClr val="B17F0F"/>
                </a:solidFill>
              </a:rPr>
              <a:t>€29,000 </a:t>
            </a:r>
          </a:p>
          <a:p>
            <a:pPr lvl="1"/>
            <a:endParaRPr lang="zh-CN" altLang="en-US" dirty="0"/>
          </a:p>
          <a:p>
            <a:endParaRPr lang="zh-CN" altLang="en-US" dirty="0"/>
          </a:p>
          <a:p>
            <a:endParaRPr lang="en-US" dirty="0"/>
          </a:p>
        </p:txBody>
      </p:sp>
      <p:sp>
        <p:nvSpPr>
          <p:cNvPr id="4" name="Rounded Rectangle 3">
            <a:extLst>
              <a:ext uri="{FF2B5EF4-FFF2-40B4-BE49-F238E27FC236}">
                <a16:creationId xmlns:a16="http://schemas.microsoft.com/office/drawing/2014/main" id="{1A66A877-E44A-4BDF-90AE-F8DD90BBAB4B}"/>
              </a:ext>
            </a:extLst>
          </p:cNvPr>
          <p:cNvSpPr/>
          <p:nvPr/>
        </p:nvSpPr>
        <p:spPr>
          <a:xfrm>
            <a:off x="1974850" y="4942012"/>
            <a:ext cx="18116192" cy="2786010"/>
          </a:xfrm>
          <a:prstGeom prst="roundRect">
            <a:avLst>
              <a:gd name="adj" fmla="val 6959"/>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Why </a:t>
            </a:r>
            <a:r>
              <a:rPr lang="en-US" altLang="zh-CN" sz="4400" dirty="0">
                <a:solidFill>
                  <a:srgbClr val="B17F0F"/>
                </a:solidFill>
              </a:rPr>
              <a:t>-€29,000</a:t>
            </a:r>
            <a:r>
              <a:rPr lang="en-US" altLang="zh-CN" sz="4400" dirty="0">
                <a:solidFill>
                  <a:schemeClr val="tx2"/>
                </a:solidFill>
              </a:rPr>
              <a:t>? Because the company declared and paid a €29,000 cash dividend (see Additional Info 6). Net income of €145,000 increased retained earnings, and dividends of €29,000 decreased retained earnings. We report the payment of cash dividends as a cash outflow from financing activities</a:t>
            </a:r>
          </a:p>
        </p:txBody>
      </p:sp>
      <p:sp>
        <p:nvSpPr>
          <p:cNvPr id="14" name="Rounded Rectangle 5">
            <a:extLst>
              <a:ext uri="{FF2B5EF4-FFF2-40B4-BE49-F238E27FC236}">
                <a16:creationId xmlns:a16="http://schemas.microsoft.com/office/drawing/2014/main" id="{4038E555-3C09-426B-B561-B08DC653AE2D}"/>
              </a:ext>
            </a:extLst>
          </p:cNvPr>
          <p:cNvSpPr/>
          <p:nvPr/>
        </p:nvSpPr>
        <p:spPr>
          <a:xfrm>
            <a:off x="1974850" y="8000999"/>
            <a:ext cx="17410430" cy="4635429"/>
          </a:xfrm>
          <a:prstGeom prst="roundRect">
            <a:avLst>
              <a:gd name="adj" fmla="val 8814"/>
            </a:avLst>
          </a:prstGeom>
          <a:solidFill>
            <a:schemeClr val="accent4"/>
          </a:solidFill>
          <a:ln w="38100">
            <a:solidFill>
              <a:schemeClr val="accent2"/>
            </a:solidFill>
          </a:ln>
        </p:spPr>
        <p:style>
          <a:lnRef idx="2">
            <a:schemeClr val="accent2"/>
          </a:lnRef>
          <a:fillRef idx="1">
            <a:schemeClr val="lt1"/>
          </a:fillRef>
          <a:effectRef idx="0">
            <a:schemeClr val="accent2"/>
          </a:effectRef>
          <a:fontRef idx="minor">
            <a:schemeClr val="dk1"/>
          </a:fontRef>
        </p:style>
        <p:txBody>
          <a:bodyPr rtlCol="0" anchor="t"/>
          <a:lstStyle/>
          <a:p>
            <a:r>
              <a:rPr lang="en-US" altLang="zh-CN" sz="4400" b="1" dirty="0">
                <a:solidFill>
                  <a:schemeClr val="tx2"/>
                </a:solidFill>
              </a:rPr>
              <a:t>Summary: Cash flows from financing activities</a:t>
            </a:r>
          </a:p>
          <a:p>
            <a:pPr marL="685780" indent="-685811" defTabSz="1828373">
              <a:lnSpc>
                <a:spcPct val="90000"/>
              </a:lnSpc>
              <a:spcBef>
                <a:spcPts val="1000"/>
              </a:spcBef>
              <a:buFont typeface="Wingdings" panose="05000000000000000000" pitchFamily="2" charset="2"/>
              <a:buChar char="q"/>
            </a:pPr>
            <a:r>
              <a:rPr lang="en-US" altLang="zh-CN" sz="4400" dirty="0">
                <a:solidFill>
                  <a:schemeClr val="tx2"/>
                </a:solidFill>
                <a:ea typeface="Lato Regular" charset="0"/>
                <a:cs typeface="Lato Regular" charset="0"/>
              </a:rPr>
              <a:t>This section is determined by changes in non-current liability and equity accounts + additional information</a:t>
            </a:r>
          </a:p>
        </p:txBody>
      </p:sp>
      <p:pic>
        <p:nvPicPr>
          <p:cNvPr id="15" name="Picture 14">
            <a:extLst>
              <a:ext uri="{FF2B5EF4-FFF2-40B4-BE49-F238E27FC236}">
                <a16:creationId xmlns:a16="http://schemas.microsoft.com/office/drawing/2014/main" id="{BAEB11DE-F775-4945-A1A2-AC26EC1804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622639" y="10309081"/>
            <a:ext cx="1575234" cy="2246083"/>
          </a:xfrm>
          <a:prstGeom prst="rect">
            <a:avLst/>
          </a:prstGeom>
        </p:spPr>
      </p:pic>
      <p:sp>
        <p:nvSpPr>
          <p:cNvPr id="16" name="Down Arrow 7">
            <a:extLst>
              <a:ext uri="{FF2B5EF4-FFF2-40B4-BE49-F238E27FC236}">
                <a16:creationId xmlns:a16="http://schemas.microsoft.com/office/drawing/2014/main" id="{BE9C9CE3-B48E-4EDD-95EF-FFECBE4623ED}"/>
              </a:ext>
            </a:extLst>
          </p:cNvPr>
          <p:cNvSpPr/>
          <p:nvPr/>
        </p:nvSpPr>
        <p:spPr>
          <a:xfrm>
            <a:off x="9116640" y="11623497"/>
            <a:ext cx="856034" cy="744067"/>
          </a:xfrm>
          <a:prstGeom prst="down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Down Arrow 8">
            <a:extLst>
              <a:ext uri="{FF2B5EF4-FFF2-40B4-BE49-F238E27FC236}">
                <a16:creationId xmlns:a16="http://schemas.microsoft.com/office/drawing/2014/main" id="{44301380-950D-4101-B7D4-EDB72ACCB73A}"/>
              </a:ext>
            </a:extLst>
          </p:cNvPr>
          <p:cNvSpPr/>
          <p:nvPr/>
        </p:nvSpPr>
        <p:spPr>
          <a:xfrm rot="10800000">
            <a:off x="9116640" y="10382915"/>
            <a:ext cx="856034" cy="74406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Down Arrow 10">
            <a:extLst>
              <a:ext uri="{FF2B5EF4-FFF2-40B4-BE49-F238E27FC236}">
                <a16:creationId xmlns:a16="http://schemas.microsoft.com/office/drawing/2014/main" id="{58AE1D9C-FE61-4429-BD7A-A66DA6345109}"/>
              </a:ext>
            </a:extLst>
          </p:cNvPr>
          <p:cNvSpPr/>
          <p:nvPr/>
        </p:nvSpPr>
        <p:spPr>
          <a:xfrm>
            <a:off x="14383845" y="11623497"/>
            <a:ext cx="856034" cy="744067"/>
          </a:xfrm>
          <a:prstGeom prst="down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Down Arrow 11">
            <a:extLst>
              <a:ext uri="{FF2B5EF4-FFF2-40B4-BE49-F238E27FC236}">
                <a16:creationId xmlns:a16="http://schemas.microsoft.com/office/drawing/2014/main" id="{8AEB0A44-04F9-4B87-A539-1A587407E9E1}"/>
              </a:ext>
            </a:extLst>
          </p:cNvPr>
          <p:cNvSpPr/>
          <p:nvPr/>
        </p:nvSpPr>
        <p:spPr>
          <a:xfrm rot="10800000">
            <a:off x="14383845" y="10382915"/>
            <a:ext cx="856034" cy="74406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Rectangle 19">
            <a:extLst>
              <a:ext uri="{FF2B5EF4-FFF2-40B4-BE49-F238E27FC236}">
                <a16:creationId xmlns:a16="http://schemas.microsoft.com/office/drawing/2014/main" id="{83ABE59E-7D64-4663-87EC-D34079532E4D}"/>
              </a:ext>
            </a:extLst>
          </p:cNvPr>
          <p:cNvSpPr/>
          <p:nvPr/>
        </p:nvSpPr>
        <p:spPr>
          <a:xfrm>
            <a:off x="14612928" y="10468826"/>
            <a:ext cx="397866" cy="646331"/>
          </a:xfrm>
          <a:prstGeom prst="rect">
            <a:avLst/>
          </a:prstGeom>
        </p:spPr>
        <p:txBody>
          <a:bodyPr wrap="none">
            <a:spAutoFit/>
          </a:bodyPr>
          <a:lstStyle/>
          <a:p>
            <a:pPr algn="ctr"/>
            <a:r>
              <a:rPr lang="en-US" altLang="zh-CN" b="1" dirty="0">
                <a:solidFill>
                  <a:schemeClr val="bg1"/>
                </a:solidFill>
              </a:rPr>
              <a:t>?</a:t>
            </a:r>
            <a:endParaRPr lang="zh-CN" altLang="en-US" b="1" dirty="0">
              <a:solidFill>
                <a:schemeClr val="bg1"/>
              </a:solidFill>
            </a:endParaRPr>
          </a:p>
        </p:txBody>
      </p:sp>
      <p:sp>
        <p:nvSpPr>
          <p:cNvPr id="21" name="Rectangle 20">
            <a:extLst>
              <a:ext uri="{FF2B5EF4-FFF2-40B4-BE49-F238E27FC236}">
                <a16:creationId xmlns:a16="http://schemas.microsoft.com/office/drawing/2014/main" id="{85C99010-B3EC-4F86-8E47-2D7B1A722DC9}"/>
              </a:ext>
            </a:extLst>
          </p:cNvPr>
          <p:cNvSpPr/>
          <p:nvPr/>
        </p:nvSpPr>
        <p:spPr>
          <a:xfrm>
            <a:off x="14612928" y="11632747"/>
            <a:ext cx="397866" cy="646331"/>
          </a:xfrm>
          <a:prstGeom prst="rect">
            <a:avLst/>
          </a:prstGeom>
        </p:spPr>
        <p:txBody>
          <a:bodyPr wrap="none">
            <a:spAutoFit/>
          </a:bodyPr>
          <a:lstStyle/>
          <a:p>
            <a:pPr algn="ctr"/>
            <a:r>
              <a:rPr lang="en-US" altLang="zh-CN" b="1" dirty="0">
                <a:solidFill>
                  <a:schemeClr val="bg1"/>
                </a:solidFill>
              </a:rPr>
              <a:t>?</a:t>
            </a:r>
            <a:endParaRPr lang="zh-CN" altLang="en-US" b="1" dirty="0">
              <a:solidFill>
                <a:schemeClr val="bg1"/>
              </a:solidFill>
            </a:endParaRPr>
          </a:p>
        </p:txBody>
      </p:sp>
      <p:pic>
        <p:nvPicPr>
          <p:cNvPr id="22" name="Picture 6" descr="Image result">
            <a:extLst>
              <a:ext uri="{FF2B5EF4-FFF2-40B4-BE49-F238E27FC236}">
                <a16:creationId xmlns:a16="http://schemas.microsoft.com/office/drawing/2014/main" id="{DAEC9926-E635-46A6-B0B7-18F0183D301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67308" y1="30000" x2="53846" y2="34643"/>
                        <a14:foregroundMark x1="53846" y1="34643" x2="47692" y2="33929"/>
                        <a14:foregroundMark x1="47692" y1="33929" x2="53077" y2="20000"/>
                        <a14:foregroundMark x1="53077" y1="20000" x2="50385" y2="15357"/>
                        <a14:foregroundMark x1="50385" y1="15357" x2="56154" y2="11786"/>
                        <a14:foregroundMark x1="56154" y1="11786" x2="61923" y2="12143"/>
                        <a14:foregroundMark x1="61923" y1="12143" x2="66154" y2="15714"/>
                        <a14:foregroundMark x1="66154" y1="15714" x2="66923" y2="27143"/>
                        <a14:foregroundMark x1="66923" y1="27143" x2="64615" y2="31786"/>
                        <a14:foregroundMark x1="64615" y1="31786" x2="50385" y2="33929"/>
                        <a14:foregroundMark x1="50385" y1="33929" x2="45000" y2="27500"/>
                        <a14:foregroundMark x1="45000" y1="27500" x2="47692" y2="23571"/>
                        <a14:foregroundMark x1="47692" y1="23571" x2="61538" y2="20714"/>
                        <a14:foregroundMark x1="61538" y1="20714" x2="65000" y2="27143"/>
                        <a14:foregroundMark x1="65000" y1="27143" x2="63462" y2="32143"/>
                        <a14:foregroundMark x1="63462" y1="32143" x2="61154" y2="33929"/>
                        <a14:foregroundMark x1="48846" y1="27143" x2="43077" y2="26429"/>
                        <a14:foregroundMark x1="43077" y1="26429" x2="43462" y2="21429"/>
                        <a14:foregroundMark x1="43462" y1="21429" x2="49231" y2="22500"/>
                        <a14:foregroundMark x1="49231" y1="22500" x2="46154" y2="28214"/>
                        <a14:foregroundMark x1="46154" y1="28214" x2="45385" y2="21786"/>
                        <a14:foregroundMark x1="45385" y1="21786" x2="53462" y2="24286"/>
                        <a14:foregroundMark x1="53462" y1="24286" x2="55769" y2="39643"/>
                        <a14:foregroundMark x1="55769" y1="39643" x2="54231" y2="46071"/>
                        <a14:foregroundMark x1="54231" y1="46071" x2="48077" y2="41786"/>
                        <a14:foregroundMark x1="48077" y1="41786" x2="51154" y2="34286"/>
                        <a14:foregroundMark x1="51154" y1="34286" x2="55000" y2="38214"/>
                        <a14:foregroundMark x1="55000" y1="38214" x2="53462" y2="31786"/>
                        <a14:foregroundMark x1="53462" y1="31786" x2="56923" y2="36786"/>
                        <a14:foregroundMark x1="56923" y1="36786" x2="57308" y2="43929"/>
                        <a14:foregroundMark x1="57308" y1="43929" x2="54615" y2="39643"/>
                        <a14:foregroundMark x1="54615" y1="39643" x2="54231" y2="34286"/>
                        <a14:foregroundMark x1="54231" y1="34286" x2="56154" y2="41429"/>
                        <a14:foregroundMark x1="56154" y1="41429" x2="56923" y2="34286"/>
                        <a14:foregroundMark x1="56923" y1="34286" x2="56923" y2="36071"/>
                        <a14:foregroundMark x1="53077" y1="18214" x2="59231" y2="27143"/>
                        <a14:foregroundMark x1="59231" y1="27143" x2="60000" y2="42500"/>
                        <a14:foregroundMark x1="60000" y1="42500" x2="56538" y2="48571"/>
                        <a14:foregroundMark x1="56538" y1="48571" x2="52692" y2="36786"/>
                        <a14:foregroundMark x1="52692" y1="36786" x2="55000" y2="27143"/>
                        <a14:foregroundMark x1="55000" y1="27143" x2="40385" y2="37857"/>
                        <a14:foregroundMark x1="40385" y1="37857" x2="38846" y2="30714"/>
                        <a14:foregroundMark x1="38846" y1="30714" x2="41154" y2="20714"/>
                        <a14:foregroundMark x1="41154" y1="20714" x2="46154" y2="21786"/>
                        <a14:foregroundMark x1="46154" y1="21786" x2="49231" y2="26071"/>
                        <a14:foregroundMark x1="49231" y1="26071" x2="54231" y2="25357"/>
                        <a14:foregroundMark x1="54231" y1="25357" x2="59231" y2="14286"/>
                        <a14:foregroundMark x1="59231" y1="14286" x2="63077" y2="18571"/>
                        <a14:foregroundMark x1="63077" y1="18571" x2="65000" y2="30000"/>
                        <a14:foregroundMark x1="65000" y1="30000" x2="63077" y2="35000"/>
                        <a14:foregroundMark x1="63077" y1="35000" x2="61154" y2="35357"/>
                      </a14:backgroundRemoval>
                    </a14:imgEffect>
                  </a14:imgLayer>
                </a14:imgProps>
              </a:ext>
              <a:ext uri="{28A0092B-C50C-407E-A947-70E740481C1C}">
                <a14:useLocalDpi xmlns:a14="http://schemas.microsoft.com/office/drawing/2010/main" val="0"/>
              </a:ext>
            </a:extLst>
          </a:blip>
          <a:srcRect/>
          <a:stretch>
            <a:fillRect/>
          </a:stretch>
        </p:blipFill>
        <p:spPr bwMode="auto">
          <a:xfrm>
            <a:off x="6571228" y="9978864"/>
            <a:ext cx="2645756" cy="2849276"/>
          </a:xfrm>
          <a:prstGeom prst="rect">
            <a:avLst/>
          </a:prstGeom>
          <a:noFill/>
          <a:extLst>
            <a:ext uri="{909E8E84-426E-40DD-AFC4-6F175D3DCCD1}">
              <a14:hiddenFill xmlns:a14="http://schemas.microsoft.com/office/drawing/2010/main">
                <a:solidFill>
                  <a:srgbClr val="FFFFFF"/>
                </a:solidFill>
              </a14:hiddenFill>
            </a:ext>
          </a:extLst>
        </p:spPr>
      </p:pic>
      <p:sp>
        <p:nvSpPr>
          <p:cNvPr id="23" name="Footer Placeholder 22">
            <a:extLst>
              <a:ext uri="{FF2B5EF4-FFF2-40B4-BE49-F238E27FC236}">
                <a16:creationId xmlns:a16="http://schemas.microsoft.com/office/drawing/2014/main" id="{DC6B7E52-CCE3-4E7A-9710-29850021698B}"/>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24" name="Slide Number Placeholder 23">
            <a:extLst>
              <a:ext uri="{FF2B5EF4-FFF2-40B4-BE49-F238E27FC236}">
                <a16:creationId xmlns:a16="http://schemas.microsoft.com/office/drawing/2014/main" id="{B42881CC-91BA-43AF-9ACE-1187A90FEC44}"/>
              </a:ext>
            </a:extLst>
          </p:cNvPr>
          <p:cNvSpPr>
            <a:spLocks noGrp="1"/>
          </p:cNvSpPr>
          <p:nvPr>
            <p:ph type="sldNum" sz="quarter" idx="12"/>
          </p:nvPr>
        </p:nvSpPr>
        <p:spPr/>
        <p:txBody>
          <a:bodyPr/>
          <a:lstStyle/>
          <a:p>
            <a:fld id="{EBE3AD81-3AD4-9C46-856E-C08CF1183C60}" type="slidenum">
              <a:rPr lang="en-US" smtClean="0"/>
              <a:pPr/>
              <a:t>39</a:t>
            </a:fld>
            <a:endParaRPr lang="en-US" dirty="0"/>
          </a:p>
        </p:txBody>
      </p:sp>
    </p:spTree>
    <p:extLst>
      <p:ext uri="{BB962C8B-B14F-4D97-AF65-F5344CB8AC3E}">
        <p14:creationId xmlns:p14="http://schemas.microsoft.com/office/powerpoint/2010/main" val="894496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DC3B-7B7F-43C3-873E-FD1C5DB55284}"/>
              </a:ext>
            </a:extLst>
          </p:cNvPr>
          <p:cNvSpPr>
            <a:spLocks noGrp="1"/>
          </p:cNvSpPr>
          <p:nvPr>
            <p:ph type="title"/>
          </p:nvPr>
        </p:nvSpPr>
        <p:spPr/>
        <p:txBody>
          <a:bodyPr/>
          <a:lstStyle/>
          <a:p>
            <a:r>
              <a:rPr lang="en-US" dirty="0"/>
              <a:t>What is a statement of cash flows? </a:t>
            </a:r>
          </a:p>
        </p:txBody>
      </p:sp>
      <p:sp>
        <p:nvSpPr>
          <p:cNvPr id="3" name="Content Placeholder 2">
            <a:extLst>
              <a:ext uri="{FF2B5EF4-FFF2-40B4-BE49-F238E27FC236}">
                <a16:creationId xmlns:a16="http://schemas.microsoft.com/office/drawing/2014/main" id="{73F5C807-22D0-477A-9A43-37889077F180}"/>
              </a:ext>
            </a:extLst>
          </p:cNvPr>
          <p:cNvSpPr>
            <a:spLocks noGrp="1"/>
          </p:cNvSpPr>
          <p:nvPr>
            <p:ph sz="quarter" idx="13"/>
          </p:nvPr>
        </p:nvSpPr>
        <p:spPr/>
        <p:txBody>
          <a:bodyPr/>
          <a:lstStyle/>
          <a:p>
            <a:r>
              <a:rPr lang="en-US" dirty="0"/>
              <a:t>A </a:t>
            </a:r>
            <a:r>
              <a:rPr lang="en-US" b="1" dirty="0"/>
              <a:t>statement of cash flows </a:t>
            </a:r>
            <a:r>
              <a:rPr lang="en-US" dirty="0"/>
              <a:t>provides a summary of cash inflows and cash outflows during the reporting period</a:t>
            </a:r>
          </a:p>
          <a:p>
            <a:pPr lvl="1"/>
            <a:r>
              <a:rPr lang="en-US" dirty="0"/>
              <a:t>A </a:t>
            </a:r>
            <a:r>
              <a:rPr lang="en-US" b="1" dirty="0">
                <a:solidFill>
                  <a:srgbClr val="00B0F0"/>
                </a:solidFill>
              </a:rPr>
              <a:t>cash inflow </a:t>
            </a:r>
            <a:r>
              <a:rPr lang="en-US" dirty="0"/>
              <a:t>is cash received by the company during the period</a:t>
            </a:r>
          </a:p>
          <a:p>
            <a:pPr lvl="1"/>
            <a:r>
              <a:rPr lang="en-US" dirty="0"/>
              <a:t>A </a:t>
            </a:r>
            <a:r>
              <a:rPr lang="en-US" b="1" dirty="0">
                <a:solidFill>
                  <a:srgbClr val="FF9999"/>
                </a:solidFill>
              </a:rPr>
              <a:t>cash outflow </a:t>
            </a:r>
            <a:r>
              <a:rPr lang="en-US" dirty="0"/>
              <a:t>is cash paid by the company during the period</a:t>
            </a:r>
          </a:p>
          <a:p>
            <a:pPr lvl="1"/>
            <a:r>
              <a:rPr lang="en-US" b="1" dirty="0"/>
              <a:t>Net cash flow</a:t>
            </a:r>
            <a:r>
              <a:rPr lang="en-US" dirty="0"/>
              <a:t> (or the change in cash) = </a:t>
            </a:r>
            <a:r>
              <a:rPr lang="en-US" b="1" dirty="0">
                <a:solidFill>
                  <a:srgbClr val="00B0F0"/>
                </a:solidFill>
              </a:rPr>
              <a:t>cash inflow </a:t>
            </a:r>
            <a:r>
              <a:rPr lang="en-US" b="1" dirty="0"/>
              <a:t>- </a:t>
            </a:r>
            <a:r>
              <a:rPr lang="en-US" b="1" dirty="0">
                <a:solidFill>
                  <a:srgbClr val="FF9999"/>
                </a:solidFill>
              </a:rPr>
              <a:t>cash outflow </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158371" y="8481060"/>
            <a:ext cx="1955939" cy="2788920"/>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819224" y="2819399"/>
            <a:ext cx="3515995" cy="3515995"/>
          </a:xfrm>
          <a:prstGeom prst="rect">
            <a:avLst/>
          </a:prstGeom>
        </p:spPr>
      </p:pic>
      <p:sp>
        <p:nvSpPr>
          <p:cNvPr id="9" name="AutoShape 8" descr="ç¸å³å¾ç"/>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732905" y="7887474"/>
            <a:ext cx="3009900" cy="3009900"/>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174675" y="7887474"/>
            <a:ext cx="4155369" cy="4155369"/>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325635" y="7887474"/>
            <a:ext cx="3009900" cy="3009900"/>
          </a:xfrm>
          <a:prstGeom prst="rect">
            <a:avLst/>
          </a:prstGeom>
        </p:spPr>
      </p:pic>
      <p:sp>
        <p:nvSpPr>
          <p:cNvPr id="15" name="Right Arrow 14"/>
          <p:cNvSpPr/>
          <p:nvPr/>
        </p:nvSpPr>
        <p:spPr>
          <a:xfrm>
            <a:off x="6715444" y="10334057"/>
            <a:ext cx="3213168" cy="133618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Inflow</a:t>
            </a:r>
            <a:endParaRPr lang="zh-CN" altLang="en-US" b="1" dirty="0"/>
          </a:p>
        </p:txBody>
      </p:sp>
      <p:sp>
        <p:nvSpPr>
          <p:cNvPr id="16" name="Right Arrow 15"/>
          <p:cNvSpPr/>
          <p:nvPr/>
        </p:nvSpPr>
        <p:spPr>
          <a:xfrm>
            <a:off x="14224001" y="10334057"/>
            <a:ext cx="3213168" cy="1336180"/>
          </a:xfrm>
          <a:prstGeom prst="right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Outflow</a:t>
            </a:r>
            <a:endParaRPr lang="zh-CN" altLang="en-US" b="1" dirty="0"/>
          </a:p>
        </p:txBody>
      </p:sp>
      <p:sp>
        <p:nvSpPr>
          <p:cNvPr id="7" name="Footer Placeholder 6">
            <a:extLst>
              <a:ext uri="{FF2B5EF4-FFF2-40B4-BE49-F238E27FC236}">
                <a16:creationId xmlns:a16="http://schemas.microsoft.com/office/drawing/2014/main" id="{CFFA3DEF-F3F6-4530-A131-575B58924B32}"/>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0" name="Slide Number Placeholder 9">
            <a:extLst>
              <a:ext uri="{FF2B5EF4-FFF2-40B4-BE49-F238E27FC236}">
                <a16:creationId xmlns:a16="http://schemas.microsoft.com/office/drawing/2014/main" id="{EE0E8D95-719E-446B-A7F2-FE06B698053A}"/>
              </a:ext>
            </a:extLst>
          </p:cNvPr>
          <p:cNvSpPr>
            <a:spLocks noGrp="1"/>
          </p:cNvSpPr>
          <p:nvPr>
            <p:ph type="sldNum" sz="quarter" idx="12"/>
          </p:nvPr>
        </p:nvSpPr>
        <p:spPr/>
        <p:txBody>
          <a:bodyPr/>
          <a:lstStyle/>
          <a:p>
            <a:fld id="{EBE3AD81-3AD4-9C46-856E-C08CF1183C60}" type="slidenum">
              <a:rPr lang="en-US" smtClean="0"/>
              <a:pPr/>
              <a:t>4</a:t>
            </a:fld>
            <a:endParaRPr lang="en-US" dirty="0"/>
          </a:p>
        </p:txBody>
      </p:sp>
    </p:spTree>
    <p:extLst>
      <p:ext uri="{BB962C8B-B14F-4D97-AF65-F5344CB8AC3E}">
        <p14:creationId xmlns:p14="http://schemas.microsoft.com/office/powerpoint/2010/main" val="3240888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09F0-22BD-41E6-9739-003089CC0E0E}"/>
              </a:ext>
            </a:extLst>
          </p:cNvPr>
          <p:cNvSpPr>
            <a:spLocks noGrp="1"/>
          </p:cNvSpPr>
          <p:nvPr>
            <p:ph type="title"/>
          </p:nvPr>
        </p:nvSpPr>
        <p:spPr/>
        <p:txBody>
          <a:bodyPr/>
          <a:lstStyle/>
          <a:p>
            <a:r>
              <a:rPr lang="en-US" altLang="zh-CN" dirty="0">
                <a:solidFill>
                  <a:srgbClr val="17364F"/>
                </a:solidFill>
              </a:rPr>
              <a:t>Step 3: Financing activities (cont’d)</a:t>
            </a:r>
            <a:endParaRPr lang="en-US" dirty="0"/>
          </a:p>
        </p:txBody>
      </p:sp>
      <p:sp>
        <p:nvSpPr>
          <p:cNvPr id="3" name="Content Placeholder 2">
            <a:extLst>
              <a:ext uri="{FF2B5EF4-FFF2-40B4-BE49-F238E27FC236}">
                <a16:creationId xmlns:a16="http://schemas.microsoft.com/office/drawing/2014/main" id="{6C0DB48C-89BB-4E98-A6F6-E64C0FC6ABBC}"/>
              </a:ext>
            </a:extLst>
          </p:cNvPr>
          <p:cNvSpPr>
            <a:spLocks noGrp="1"/>
          </p:cNvSpPr>
          <p:nvPr>
            <p:ph sz="quarter" idx="13"/>
          </p:nvPr>
        </p:nvSpPr>
        <p:spPr/>
        <p:txBody>
          <a:bodyPr/>
          <a:lstStyle/>
          <a:p>
            <a:r>
              <a:rPr lang="en-US" sz="6000" b="0" dirty="0">
                <a:solidFill>
                  <a:schemeClr val="tx2"/>
                </a:solidFill>
              </a:rPr>
              <a:t>Cash flows from financing activities (done)</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DC6A0AD9-E227-42C6-A275-F4F4FC7BFF8E}"/>
              </a:ext>
            </a:extLst>
          </p:cNvPr>
          <p:cNvGraphicFramePr>
            <a:graphicFrameLocks noGrp="1"/>
          </p:cNvGraphicFramePr>
          <p:nvPr>
            <p:extLst>
              <p:ext uri="{D42A27DB-BD31-4B8C-83A1-F6EECF244321}">
                <p14:modId xmlns:p14="http://schemas.microsoft.com/office/powerpoint/2010/main" val="3666278003"/>
              </p:ext>
            </p:extLst>
          </p:nvPr>
        </p:nvGraphicFramePr>
        <p:xfrm>
          <a:off x="1998372" y="3451179"/>
          <a:ext cx="15426743" cy="5937520"/>
        </p:xfrm>
        <a:graphic>
          <a:graphicData uri="http://schemas.openxmlformats.org/drawingml/2006/table">
            <a:tbl>
              <a:tblPr firstRow="1" bandRow="1">
                <a:tableStyleId>{5C22544A-7EE6-4342-B048-85BDC9FD1C3A}</a:tableStyleId>
              </a:tblPr>
              <a:tblGrid>
                <a:gridCol w="9747155">
                  <a:extLst>
                    <a:ext uri="{9D8B030D-6E8A-4147-A177-3AD203B41FA5}">
                      <a16:colId xmlns:a16="http://schemas.microsoft.com/office/drawing/2014/main" val="1498319626"/>
                    </a:ext>
                  </a:extLst>
                </a:gridCol>
                <a:gridCol w="2549256">
                  <a:extLst>
                    <a:ext uri="{9D8B030D-6E8A-4147-A177-3AD203B41FA5}">
                      <a16:colId xmlns:a16="http://schemas.microsoft.com/office/drawing/2014/main" val="1297906678"/>
                    </a:ext>
                  </a:extLst>
                </a:gridCol>
                <a:gridCol w="3130332">
                  <a:extLst>
                    <a:ext uri="{9D8B030D-6E8A-4147-A177-3AD203B41FA5}">
                      <a16:colId xmlns:a16="http://schemas.microsoft.com/office/drawing/2014/main" val="3209258354"/>
                    </a:ext>
                  </a:extLst>
                </a:gridCol>
              </a:tblGrid>
              <a:tr h="1484380">
                <a:tc>
                  <a:txBody>
                    <a:bodyPr/>
                    <a:lstStyle/>
                    <a:p>
                      <a:r>
                        <a:rPr lang="en-US" sz="4000" b="0" dirty="0">
                          <a:solidFill>
                            <a:schemeClr val="tx2"/>
                          </a:solidFill>
                        </a:rPr>
                        <a:t>Cash flows from financing activities: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4000" u="none" baseline="0" dirty="0">
                        <a:solidFill>
                          <a:schemeClr val="tx2"/>
                        </a:solidFill>
                        <a:uFillTx/>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4000" u="none" baseline="0" dirty="0">
                        <a:solidFill>
                          <a:schemeClr val="tx2"/>
                        </a:solidFill>
                        <a:uFillTx/>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063293602"/>
                  </a:ext>
                </a:extLst>
              </a:tr>
              <a:tr h="1484380">
                <a:tc>
                  <a:txBody>
                    <a:bodyPr/>
                    <a:lstStyle/>
                    <a:p>
                      <a:pPr marL="274320"/>
                      <a:r>
                        <a:rPr lang="en-US" sz="4000" u="none" dirty="0">
                          <a:solidFill>
                            <a:schemeClr val="tx2"/>
                          </a:solidFill>
                        </a:rPr>
                        <a:t>Issuance of ordinary shares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none" baseline="0" dirty="0">
                          <a:solidFill>
                            <a:schemeClr val="tx2"/>
                          </a:solidFill>
                          <a:uFillTx/>
                        </a:rPr>
                        <a:t>20,000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none" baseline="0" dirty="0">
                        <a:solidFill>
                          <a:schemeClr val="tx2"/>
                        </a:solidFill>
                        <a:uFillTx/>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29059648"/>
                  </a:ext>
                </a:extLst>
              </a:tr>
              <a:tr h="1484380">
                <a:tc>
                  <a:txBody>
                    <a:bodyPr/>
                    <a:lstStyle/>
                    <a:p>
                      <a:pPr marL="274320"/>
                      <a:r>
                        <a:rPr lang="en-US" sz="4000" u="none" dirty="0">
                          <a:solidFill>
                            <a:schemeClr val="tx2"/>
                          </a:solidFill>
                        </a:rPr>
                        <a:t>Payment of cash dividends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sng" baseline="0" dirty="0">
                          <a:solidFill>
                            <a:schemeClr val="tx2"/>
                          </a:solidFill>
                          <a:uFillTx/>
                        </a:rPr>
                        <a:t>  (29,000)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none"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8146802"/>
                  </a:ext>
                </a:extLst>
              </a:tr>
              <a:tr h="1484380">
                <a:tc>
                  <a:txBody>
                    <a:bodyPr/>
                    <a:lstStyle/>
                    <a:p>
                      <a:pPr marL="548640" algn="l"/>
                      <a:r>
                        <a:rPr lang="en-US" sz="4000" u="none" dirty="0">
                          <a:solidFill>
                            <a:srgbClr val="9D7801"/>
                          </a:solidFill>
                        </a:rPr>
                        <a:t>Net cash used by financing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4000" u="none" baseline="0" dirty="0">
                        <a:solidFill>
                          <a:srgbClr val="9D7801"/>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4000" u="sng" baseline="0" dirty="0">
                          <a:solidFill>
                            <a:srgbClr val="9D7801"/>
                          </a:solidFill>
                          <a:uFillTx/>
                        </a:rPr>
                        <a:t>    (9,000)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90934226"/>
                  </a:ext>
                </a:extLst>
              </a:tr>
            </a:tbl>
          </a:graphicData>
        </a:graphic>
      </p:graphicFrame>
      <p:sp>
        <p:nvSpPr>
          <p:cNvPr id="5" name="Footer Placeholder 4">
            <a:extLst>
              <a:ext uri="{FF2B5EF4-FFF2-40B4-BE49-F238E27FC236}">
                <a16:creationId xmlns:a16="http://schemas.microsoft.com/office/drawing/2014/main" id="{FA310D92-3E46-4617-9E17-D684F687BFFF}"/>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6A3126F6-0797-4187-ABF4-1F3408EE3D79}"/>
              </a:ext>
            </a:extLst>
          </p:cNvPr>
          <p:cNvSpPr>
            <a:spLocks noGrp="1"/>
          </p:cNvSpPr>
          <p:nvPr>
            <p:ph type="sldNum" sz="quarter" idx="12"/>
          </p:nvPr>
        </p:nvSpPr>
        <p:spPr/>
        <p:txBody>
          <a:bodyPr/>
          <a:lstStyle/>
          <a:p>
            <a:fld id="{EBE3AD81-3AD4-9C46-856E-C08CF1183C60}" type="slidenum">
              <a:rPr lang="en-US" smtClean="0"/>
              <a:pPr/>
              <a:t>40</a:t>
            </a:fld>
            <a:endParaRPr lang="en-US" dirty="0"/>
          </a:p>
        </p:txBody>
      </p:sp>
    </p:spTree>
    <p:extLst>
      <p:ext uri="{BB962C8B-B14F-4D97-AF65-F5344CB8AC3E}">
        <p14:creationId xmlns:p14="http://schemas.microsoft.com/office/powerpoint/2010/main" val="3918210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32A0-211D-42FD-8273-88E5932B9D83}"/>
              </a:ext>
            </a:extLst>
          </p:cNvPr>
          <p:cNvSpPr>
            <a:spLocks noGrp="1"/>
          </p:cNvSpPr>
          <p:nvPr>
            <p:ph type="title"/>
          </p:nvPr>
        </p:nvSpPr>
        <p:spPr/>
        <p:txBody>
          <a:bodyPr/>
          <a:lstStyle/>
          <a:p>
            <a:r>
              <a:rPr lang="en-US" altLang="zh-CN" dirty="0">
                <a:solidFill>
                  <a:srgbClr val="17364F"/>
                </a:solidFill>
              </a:rPr>
              <a:t>Step 4: Combine three parts</a:t>
            </a:r>
            <a:endParaRPr lang="en-US" dirty="0"/>
          </a:p>
        </p:txBody>
      </p:sp>
      <p:sp>
        <p:nvSpPr>
          <p:cNvPr id="3" name="Content Placeholder 2">
            <a:extLst>
              <a:ext uri="{FF2B5EF4-FFF2-40B4-BE49-F238E27FC236}">
                <a16:creationId xmlns:a16="http://schemas.microsoft.com/office/drawing/2014/main" id="{C398306F-A28B-48C3-AB70-5E9045007A96}"/>
              </a:ext>
            </a:extLst>
          </p:cNvPr>
          <p:cNvSpPr>
            <a:spLocks noGrp="1"/>
          </p:cNvSpPr>
          <p:nvPr>
            <p:ph sz="quarter" idx="13"/>
          </p:nvPr>
        </p:nvSpPr>
        <p:spPr>
          <a:xfrm>
            <a:off x="12884352" y="2330379"/>
            <a:ext cx="10902323" cy="10033073"/>
          </a:xfrm>
        </p:spPr>
        <p:txBody>
          <a:bodyPr/>
          <a:lstStyle/>
          <a:p>
            <a:r>
              <a:rPr lang="en-US" altLang="zh-CN" sz="4800" dirty="0"/>
              <a:t>The net cash flows from</a:t>
            </a:r>
          </a:p>
          <a:p>
            <a:pPr lvl="1"/>
            <a:r>
              <a:rPr lang="en-US" altLang="zh-CN" dirty="0"/>
              <a:t>Operating activities 	=  </a:t>
            </a:r>
            <a:r>
              <a:rPr lang="en-US" sz="4800" b="0" dirty="0"/>
              <a:t>€172,000</a:t>
            </a:r>
            <a:endParaRPr lang="en-US" altLang="zh-CN" dirty="0"/>
          </a:p>
          <a:p>
            <a:pPr lvl="1"/>
            <a:r>
              <a:rPr lang="en-US" altLang="zh-CN" dirty="0"/>
              <a:t>Investing activities 	= (</a:t>
            </a:r>
            <a:r>
              <a:rPr lang="en-US" sz="4800" b="0" dirty="0"/>
              <a:t>€</a:t>
            </a:r>
            <a:r>
              <a:rPr lang="en-US" sz="4800" u="none" baseline="0" dirty="0">
                <a:uFillTx/>
              </a:rPr>
              <a:t>141,000</a:t>
            </a:r>
            <a:r>
              <a:rPr lang="en-US" altLang="zh-CN" dirty="0"/>
              <a:t>)</a:t>
            </a:r>
          </a:p>
          <a:p>
            <a:pPr lvl="1"/>
            <a:r>
              <a:rPr lang="en-US" altLang="zh-CN" dirty="0"/>
              <a:t>Financing activities	= (</a:t>
            </a:r>
            <a:r>
              <a:rPr lang="en-US" sz="4800" b="0" dirty="0"/>
              <a:t>€</a:t>
            </a:r>
            <a:r>
              <a:rPr lang="en-US" altLang="zh-CN" dirty="0"/>
              <a:t>    9,000)</a:t>
            </a:r>
          </a:p>
          <a:p>
            <a:r>
              <a:rPr lang="en-US" altLang="zh-CN" sz="4800" dirty="0"/>
              <a:t>Sum of net cash flows	=   €</a:t>
            </a:r>
            <a:r>
              <a:rPr lang="en-US" altLang="zh-CN" sz="4800" b="1" dirty="0"/>
              <a:t>22,000</a:t>
            </a:r>
          </a:p>
          <a:p>
            <a:r>
              <a:rPr lang="en-US" altLang="zh-CN" sz="4800" dirty="0">
                <a:solidFill>
                  <a:srgbClr val="FF7C80"/>
                </a:solidFill>
              </a:rPr>
              <a:t>Change in cash		=   </a:t>
            </a:r>
            <a:r>
              <a:rPr lang="en-US" altLang="zh-CN" sz="4800" b="1" dirty="0">
                <a:solidFill>
                  <a:srgbClr val="FF7C80"/>
                </a:solidFill>
              </a:rPr>
              <a:t>€22,000</a:t>
            </a:r>
          </a:p>
          <a:p>
            <a:pPr marL="0" indent="0">
              <a:buNone/>
            </a:pPr>
            <a:r>
              <a:rPr lang="en-US" altLang="zh-CN" sz="4800" dirty="0">
                <a:solidFill>
                  <a:srgbClr val="FF7C80"/>
                </a:solidFill>
              </a:rPr>
              <a:t>     (from statement of financial position)</a:t>
            </a:r>
            <a:endParaRPr lang="zh-CN" altLang="en-US" sz="4800" dirty="0">
              <a:solidFill>
                <a:srgbClr val="FF7C80"/>
              </a:solidFill>
            </a:endParaRPr>
          </a:p>
          <a:p>
            <a:endParaRPr lang="en-US" dirty="0"/>
          </a:p>
        </p:txBody>
      </p:sp>
      <p:pic>
        <p:nvPicPr>
          <p:cNvPr id="6" name="Picture 5">
            <a:extLst>
              <a:ext uri="{FF2B5EF4-FFF2-40B4-BE49-F238E27FC236}">
                <a16:creationId xmlns:a16="http://schemas.microsoft.com/office/drawing/2014/main" id="{CB0F7286-C3DB-46B0-8A89-8E2ADD98C09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465632" y="8077457"/>
            <a:ext cx="3826168" cy="4683908"/>
          </a:xfrm>
          <a:prstGeom prst="rect">
            <a:avLst/>
          </a:prstGeom>
        </p:spPr>
      </p:pic>
      <p:pic>
        <p:nvPicPr>
          <p:cNvPr id="7" name="Picture 6">
            <a:extLst>
              <a:ext uri="{FF2B5EF4-FFF2-40B4-BE49-F238E27FC236}">
                <a16:creationId xmlns:a16="http://schemas.microsoft.com/office/drawing/2014/main" id="{57335967-5880-4AC7-8551-1BE7D812BA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636332" y="8673161"/>
            <a:ext cx="5486400" cy="3886200"/>
          </a:xfrm>
          <a:prstGeom prst="rect">
            <a:avLst/>
          </a:prstGeom>
        </p:spPr>
      </p:pic>
      <p:graphicFrame>
        <p:nvGraphicFramePr>
          <p:cNvPr id="8" name="Table 7">
            <a:extLst>
              <a:ext uri="{FF2B5EF4-FFF2-40B4-BE49-F238E27FC236}">
                <a16:creationId xmlns:a16="http://schemas.microsoft.com/office/drawing/2014/main" id="{590E9E63-4012-4E15-A27A-24CF7039AAD3}"/>
              </a:ext>
            </a:extLst>
          </p:cNvPr>
          <p:cNvGraphicFramePr>
            <a:graphicFrameLocks noGrp="1"/>
          </p:cNvGraphicFramePr>
          <p:nvPr>
            <p:extLst>
              <p:ext uri="{D42A27DB-BD31-4B8C-83A1-F6EECF244321}">
                <p14:modId xmlns:p14="http://schemas.microsoft.com/office/powerpoint/2010/main" val="2096008143"/>
              </p:ext>
            </p:extLst>
          </p:nvPr>
        </p:nvGraphicFramePr>
        <p:xfrm>
          <a:off x="914401" y="2087989"/>
          <a:ext cx="11798501" cy="10515600"/>
        </p:xfrm>
        <a:graphic>
          <a:graphicData uri="http://schemas.openxmlformats.org/drawingml/2006/table">
            <a:tbl>
              <a:tblPr firstRow="1" bandRow="1">
                <a:tableStyleId>{5C22544A-7EE6-4342-B048-85BDC9FD1C3A}</a:tableStyleId>
              </a:tblPr>
              <a:tblGrid>
                <a:gridCol w="7728077">
                  <a:extLst>
                    <a:ext uri="{9D8B030D-6E8A-4147-A177-3AD203B41FA5}">
                      <a16:colId xmlns:a16="http://schemas.microsoft.com/office/drawing/2014/main" val="363556646"/>
                    </a:ext>
                  </a:extLst>
                </a:gridCol>
                <a:gridCol w="1826990">
                  <a:extLst>
                    <a:ext uri="{9D8B030D-6E8A-4147-A177-3AD203B41FA5}">
                      <a16:colId xmlns:a16="http://schemas.microsoft.com/office/drawing/2014/main" val="3374926483"/>
                    </a:ext>
                  </a:extLst>
                </a:gridCol>
                <a:gridCol w="2243434">
                  <a:extLst>
                    <a:ext uri="{9D8B030D-6E8A-4147-A177-3AD203B41FA5}">
                      <a16:colId xmlns:a16="http://schemas.microsoft.com/office/drawing/2014/main" val="2976851113"/>
                    </a:ext>
                  </a:extLst>
                </a:gridCol>
              </a:tblGrid>
              <a:tr h="366558">
                <a:tc>
                  <a:txBody>
                    <a:bodyPr/>
                    <a:lstStyle/>
                    <a:p>
                      <a:r>
                        <a:rPr lang="en-US" sz="2400" b="0" dirty="0">
                          <a:solidFill>
                            <a:schemeClr val="tx2"/>
                          </a:solidFill>
                        </a:rPr>
                        <a:t>Cash flows from operating activities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2400" b="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957081578"/>
                  </a:ext>
                </a:extLst>
              </a:tr>
              <a:tr h="366558">
                <a:tc>
                  <a:txBody>
                    <a:bodyPr/>
                    <a:lstStyle/>
                    <a:p>
                      <a:r>
                        <a:rPr lang="en-US" sz="2400" b="0" dirty="0">
                          <a:solidFill>
                            <a:schemeClr val="tx2"/>
                          </a:solidFill>
                        </a:rPr>
                        <a:t>    Cash receipts from customers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400" b="0" u="sng"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solidFill>
                            <a:schemeClr val="tx2"/>
                          </a:solidFill>
                        </a:rPr>
                        <a:t>€ 517,000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920994390"/>
                  </a:ext>
                </a:extLst>
              </a:tr>
              <a:tr h="366558">
                <a:tc>
                  <a:txBody>
                    <a:bodyPr/>
                    <a:lstStyle/>
                    <a:p>
                      <a:r>
                        <a:rPr lang="en-US" sz="2400" b="0" dirty="0">
                          <a:solidFill>
                            <a:schemeClr val="tx2"/>
                          </a:solidFill>
                        </a:rPr>
                        <a:t>Less: Cash payments: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400" b="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400" b="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702205180"/>
                  </a:ext>
                </a:extLst>
              </a:tr>
              <a:tr h="366558">
                <a:tc>
                  <a:txBody>
                    <a:bodyPr/>
                    <a:lstStyle/>
                    <a:p>
                      <a:r>
                        <a:rPr lang="en-US" sz="2400" b="0" dirty="0">
                          <a:solidFill>
                            <a:schemeClr val="tx2"/>
                          </a:solidFill>
                        </a:rPr>
                        <a:t>    To suppliers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r>
                        <a:rPr lang="en-US" sz="2400" b="0" dirty="0">
                          <a:solidFill>
                            <a:schemeClr val="tx2"/>
                          </a:solidFill>
                        </a:rPr>
                        <a:t>€139,000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400" b="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213478542"/>
                  </a:ext>
                </a:extLst>
              </a:tr>
              <a:tr h="366558">
                <a:tc>
                  <a:txBody>
                    <a:bodyPr/>
                    <a:lstStyle/>
                    <a:p>
                      <a:r>
                        <a:rPr lang="en-US" sz="2400" b="0" dirty="0">
                          <a:solidFill>
                            <a:schemeClr val="tx2"/>
                          </a:solidFill>
                        </a:rPr>
                        <a:t>    For operating expenses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r>
                        <a:rPr lang="en-US" sz="2400" b="0" dirty="0">
                          <a:solidFill>
                            <a:schemeClr val="tx2"/>
                          </a:solidFill>
                        </a:rPr>
                        <a:t>115,000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400" b="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282972366"/>
                  </a:ext>
                </a:extLst>
              </a:tr>
              <a:tr h="366558">
                <a:tc>
                  <a:txBody>
                    <a:bodyPr/>
                    <a:lstStyle/>
                    <a:p>
                      <a:r>
                        <a:rPr lang="en-US" sz="2400" b="0" dirty="0">
                          <a:solidFill>
                            <a:schemeClr val="tx2"/>
                          </a:solidFill>
                        </a:rPr>
                        <a:t>    For interest expense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r>
                        <a:rPr lang="en-US" sz="2400" b="0" dirty="0">
                          <a:solidFill>
                            <a:schemeClr val="tx2"/>
                          </a:solidFill>
                        </a:rPr>
                        <a:t>42,000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400" b="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73798961"/>
                  </a:ext>
                </a:extLst>
              </a:tr>
              <a:tr h="366558">
                <a:tc>
                  <a:txBody>
                    <a:bodyPr/>
                    <a:lstStyle/>
                    <a:p>
                      <a:r>
                        <a:rPr lang="en-US" sz="2400" b="0" dirty="0">
                          <a:solidFill>
                            <a:schemeClr val="tx2"/>
                          </a:solidFill>
                        </a:rPr>
                        <a:t>    For income taxes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r>
                        <a:rPr lang="en-US" sz="2400" b="0" u="sng" dirty="0">
                          <a:solidFill>
                            <a:schemeClr val="tx2"/>
                          </a:solidFill>
                        </a:rPr>
                        <a:t>  49,000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r>
                        <a:rPr lang="en-US" sz="2400" b="0" u="sng" dirty="0">
                          <a:solidFill>
                            <a:schemeClr val="tx2"/>
                          </a:solidFill>
                        </a:rPr>
                        <a:t>345,000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292130893"/>
                  </a:ext>
                </a:extLst>
              </a:tr>
              <a:tr h="366558">
                <a:tc>
                  <a:txBody>
                    <a:bodyPr/>
                    <a:lstStyle/>
                    <a:p>
                      <a:r>
                        <a:rPr lang="en-US" sz="2400" b="0" dirty="0">
                          <a:solidFill>
                            <a:srgbClr val="9D7801"/>
                          </a:solidFill>
                        </a:rPr>
                        <a:t>         Net cash provided by operating activities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400" b="0" dirty="0">
                        <a:solidFill>
                          <a:srgbClr val="9D780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r>
                        <a:rPr lang="en-US" sz="2400" b="0" dirty="0">
                          <a:solidFill>
                            <a:srgbClr val="9D7801"/>
                          </a:solidFill>
                        </a:rPr>
                        <a:t>€172,000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905379951"/>
                  </a:ext>
                </a:extLst>
              </a:tr>
              <a:tr h="366558">
                <a:tc>
                  <a:txBody>
                    <a:bodyPr/>
                    <a:lstStyle/>
                    <a:p>
                      <a:r>
                        <a:rPr lang="en-US" sz="2400" b="0" dirty="0">
                          <a:solidFill>
                            <a:schemeClr val="tx2"/>
                          </a:solidFill>
                        </a:rPr>
                        <a:t>Cash flows from investing activities: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endParaRPr lang="en-US" sz="240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endParaRPr lang="en-US" sz="2400" dirty="0">
                        <a:solidFill>
                          <a:schemeClr val="tx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88698249"/>
                  </a:ext>
                </a:extLst>
              </a:tr>
              <a:tr h="366558">
                <a:tc>
                  <a:txBody>
                    <a:bodyPr/>
                    <a:lstStyle/>
                    <a:p>
                      <a:pPr marL="274320"/>
                      <a:r>
                        <a:rPr lang="en-US" sz="2400" dirty="0">
                          <a:solidFill>
                            <a:schemeClr val="tx2"/>
                          </a:solidFill>
                        </a:rPr>
                        <a:t>Purchase of building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dirty="0">
                          <a:solidFill>
                            <a:schemeClr val="tx2"/>
                          </a:solidFill>
                        </a:rPr>
                        <a:t>(120,000)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dirty="0">
                        <a:solidFill>
                          <a:schemeClr val="tx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908539761"/>
                  </a:ext>
                </a:extLst>
              </a:tr>
              <a:tr h="366558">
                <a:tc>
                  <a:txBody>
                    <a:bodyPr/>
                    <a:lstStyle/>
                    <a:p>
                      <a:pPr marL="274320" lvl="1" indent="0" defTabSz="548640"/>
                      <a:r>
                        <a:rPr lang="en-US" sz="2400" dirty="0">
                          <a:solidFill>
                            <a:schemeClr val="tx2"/>
                          </a:solidFill>
                        </a:rPr>
                        <a:t>Purchase of equipment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dirty="0">
                          <a:solidFill>
                            <a:schemeClr val="tx2"/>
                          </a:solidFill>
                        </a:rPr>
                        <a:t>(25,000)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882689"/>
                  </a:ext>
                </a:extLst>
              </a:tr>
              <a:tr h="366558">
                <a:tc>
                  <a:txBody>
                    <a:bodyPr/>
                    <a:lstStyle/>
                    <a:p>
                      <a:pPr marL="274320" lvl="1" indent="0" algn="l" defTabSz="548640" rtl="0" eaLnBrk="1" latinLnBrk="0" hangingPunct="1"/>
                      <a:r>
                        <a:rPr lang="en-US" sz="2400" kern="1200" dirty="0">
                          <a:solidFill>
                            <a:schemeClr val="tx2"/>
                          </a:solidFill>
                          <a:latin typeface="+mn-lt"/>
                          <a:ea typeface="+mn-ea"/>
                          <a:cs typeface="+mn-cs"/>
                        </a:rPr>
                        <a:t>Disposal of plant assets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u="sng" baseline="0" dirty="0">
                          <a:solidFill>
                            <a:schemeClr val="tx2"/>
                          </a:solidFill>
                          <a:uFillTx/>
                        </a:rPr>
                        <a:t>       4,000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u="none" baseline="0" dirty="0">
                          <a:solidFill>
                            <a:schemeClr val="tx2"/>
                          </a:solidFill>
                          <a:uFillTx/>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769156865"/>
                  </a:ext>
                </a:extLst>
              </a:tr>
              <a:tr h="366558">
                <a:tc>
                  <a:txBody>
                    <a:bodyPr/>
                    <a:lstStyle/>
                    <a:p>
                      <a:pPr marL="548640"/>
                      <a:r>
                        <a:rPr lang="en-US" sz="2400" u="none" dirty="0">
                          <a:solidFill>
                            <a:srgbClr val="9D7801"/>
                          </a:solidFill>
                        </a:rPr>
                        <a:t>Net cash used by investing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u="none" baseline="0" dirty="0">
                          <a:solidFill>
                            <a:srgbClr val="9D7801"/>
                          </a:solidFill>
                          <a:uFillTx/>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u="none" baseline="0" dirty="0">
                          <a:solidFill>
                            <a:srgbClr val="9D7801"/>
                          </a:solidFill>
                          <a:uFillTx/>
                        </a:rPr>
                        <a:t>(141,000)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1452193"/>
                  </a:ext>
                </a:extLst>
              </a:tr>
              <a:tr h="366558">
                <a:tc>
                  <a:txBody>
                    <a:bodyPr/>
                    <a:lstStyle/>
                    <a:p>
                      <a:r>
                        <a:rPr lang="en-US" sz="2400" b="0" dirty="0">
                          <a:solidFill>
                            <a:schemeClr val="tx2"/>
                          </a:solidFill>
                        </a:rPr>
                        <a:t>Cash flows from financing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none"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none"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42028810"/>
                  </a:ext>
                </a:extLst>
              </a:tr>
              <a:tr h="366558">
                <a:tc>
                  <a:txBody>
                    <a:bodyPr/>
                    <a:lstStyle/>
                    <a:p>
                      <a:pPr marL="274320"/>
                      <a:r>
                        <a:rPr lang="en-US" sz="2400" u="none" dirty="0">
                          <a:solidFill>
                            <a:schemeClr val="tx2"/>
                          </a:solidFill>
                        </a:rPr>
                        <a:t>Issuance of ordinary shares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u="none" baseline="0" dirty="0">
                          <a:solidFill>
                            <a:schemeClr val="tx2"/>
                          </a:solidFill>
                          <a:uFillTx/>
                        </a:rPr>
                        <a:t>20,000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none"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790696326"/>
                  </a:ext>
                </a:extLst>
              </a:tr>
              <a:tr h="366558">
                <a:tc>
                  <a:txBody>
                    <a:bodyPr/>
                    <a:lstStyle/>
                    <a:p>
                      <a:pPr marL="274320"/>
                      <a:r>
                        <a:rPr lang="en-US" sz="2400" u="none" dirty="0">
                          <a:solidFill>
                            <a:schemeClr val="tx2"/>
                          </a:solidFill>
                        </a:rPr>
                        <a:t>Payment of cash dividends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u="sng" baseline="0" dirty="0">
                          <a:solidFill>
                            <a:schemeClr val="tx2"/>
                          </a:solidFill>
                          <a:uFillTx/>
                        </a:rPr>
                        <a:t>  (29,000)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none" baseline="0" dirty="0">
                        <a:solidFill>
                          <a:schemeClr val="tx2"/>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064973128"/>
                  </a:ext>
                </a:extLst>
              </a:tr>
              <a:tr h="366558">
                <a:tc>
                  <a:txBody>
                    <a:bodyPr/>
                    <a:lstStyle/>
                    <a:p>
                      <a:pPr marL="548640" algn="l"/>
                      <a:r>
                        <a:rPr lang="en-US" sz="2400" u="none" dirty="0">
                          <a:solidFill>
                            <a:srgbClr val="9D7801"/>
                          </a:solidFill>
                        </a:rPr>
                        <a:t>Net cash used by financing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none" baseline="0" dirty="0">
                        <a:solidFill>
                          <a:srgbClr val="9D7801"/>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u="sng" baseline="0" dirty="0">
                          <a:solidFill>
                            <a:srgbClr val="9D7801"/>
                          </a:solidFill>
                          <a:uFillTx/>
                        </a:rPr>
                        <a:t>    (9,000)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631337814"/>
                  </a:ext>
                </a:extLst>
              </a:tr>
              <a:tr h="366558">
                <a:tc>
                  <a:txBody>
                    <a:bodyPr/>
                    <a:lstStyle/>
                    <a:p>
                      <a:pPr marL="0"/>
                      <a:r>
                        <a:rPr lang="en-US" sz="2400" b="1" dirty="0">
                          <a:solidFill>
                            <a:srgbClr val="FF7C80"/>
                          </a:solidFill>
                        </a:rPr>
                        <a:t>Net increase in cash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b="1" u="sng" baseline="0" dirty="0">
                        <a:solidFill>
                          <a:srgbClr val="FF7C80"/>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b="1" u="none" baseline="0" dirty="0">
                          <a:solidFill>
                            <a:srgbClr val="FF7C80"/>
                          </a:solidFill>
                          <a:uFillTx/>
                        </a:rPr>
                        <a:t>     22,000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198342649"/>
                  </a:ext>
                </a:extLst>
              </a:tr>
              <a:tr h="366558">
                <a:tc>
                  <a:txBody>
                    <a:bodyPr/>
                    <a:lstStyle/>
                    <a:p>
                      <a:pPr marL="0"/>
                      <a:r>
                        <a:rPr lang="en-US" sz="2400" dirty="0">
                          <a:solidFill>
                            <a:schemeClr val="tx2"/>
                          </a:solidFill>
                        </a:rPr>
                        <a:t>Cash at beginning of period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r>
                        <a:rPr lang="en-US" sz="2400" u="sng" dirty="0">
                          <a:solidFill>
                            <a:schemeClr val="tx2"/>
                          </a:solidFill>
                        </a:rPr>
                        <a:t>    33,000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924772858"/>
                  </a:ext>
                </a:extLst>
              </a:tr>
              <a:tr h="366558">
                <a:tc>
                  <a:txBody>
                    <a:bodyPr/>
                    <a:lstStyle/>
                    <a:p>
                      <a:pPr marL="0"/>
                      <a:r>
                        <a:rPr lang="en-US" sz="2400" dirty="0">
                          <a:solidFill>
                            <a:schemeClr val="tx2"/>
                          </a:solidFill>
                        </a:rPr>
                        <a:t>Cash at end of period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u="dbl" baseline="0" dirty="0">
                          <a:solidFill>
                            <a:schemeClr val="tx2"/>
                          </a:solidFill>
                        </a:rPr>
                        <a:t>€  55,000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52160762"/>
                  </a:ext>
                </a:extLst>
              </a:tr>
              <a:tr h="366558">
                <a:tc>
                  <a:txBody>
                    <a:bodyPr/>
                    <a:lstStyle/>
                    <a:p>
                      <a:pPr marL="0"/>
                      <a:r>
                        <a:rPr lang="en-US" sz="2400" b="1" dirty="0">
                          <a:solidFill>
                            <a:schemeClr val="tx2"/>
                          </a:solidFill>
                        </a:rPr>
                        <a:t>Note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840049340"/>
                  </a:ext>
                </a:extLst>
              </a:tr>
              <a:tr h="366558">
                <a:tc>
                  <a:txBody>
                    <a:bodyPr/>
                    <a:lstStyle/>
                    <a:p>
                      <a:pPr marL="0"/>
                      <a:r>
                        <a:rPr lang="en-US" sz="2400" b="1" dirty="0">
                          <a:solidFill>
                            <a:schemeClr val="tx2"/>
                          </a:solidFill>
                        </a:rPr>
                        <a:t>Non-cash investing and financing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180464076"/>
                  </a:ext>
                </a:extLst>
              </a:tr>
              <a:tr h="366558">
                <a:tc>
                  <a:txBody>
                    <a:bodyPr/>
                    <a:lstStyle/>
                    <a:p>
                      <a:pPr marL="274320"/>
                      <a:r>
                        <a:rPr lang="en-US" sz="2400" dirty="0">
                          <a:solidFill>
                            <a:schemeClr val="tx2"/>
                          </a:solidFill>
                        </a:rPr>
                        <a:t>Issuance of bonds payable to purchase land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400" u="sng" dirty="0">
                        <a:solidFill>
                          <a:schemeClr val="tx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u="sng" dirty="0">
                          <a:solidFill>
                            <a:schemeClr val="tx2"/>
                          </a:solidFill>
                        </a:rPr>
                        <a:t>€ 110,000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795806464"/>
                  </a:ext>
                </a:extLst>
              </a:tr>
            </a:tbl>
          </a:graphicData>
        </a:graphic>
      </p:graphicFrame>
      <p:pic>
        <p:nvPicPr>
          <p:cNvPr id="1028" name="Picture 4" descr="Applause and Hand Clapping Vector Background - Download Free Vectors,  Clipart Graphics &amp; Vector Art">
            <a:extLst>
              <a:ext uri="{FF2B5EF4-FFF2-40B4-BE49-F238E27FC236}">
                <a16:creationId xmlns:a16="http://schemas.microsoft.com/office/drawing/2014/main" id="{81BB9CB6-0947-43FB-8B05-EBB9417AFDE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060924" y="8077457"/>
            <a:ext cx="7859744" cy="550182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a:extLst>
              <a:ext uri="{FF2B5EF4-FFF2-40B4-BE49-F238E27FC236}">
                <a16:creationId xmlns:a16="http://schemas.microsoft.com/office/drawing/2014/main" id="{F4045846-6063-49A0-A7C1-C11739D4D727}"/>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1" name="Slide Number Placeholder 10">
            <a:extLst>
              <a:ext uri="{FF2B5EF4-FFF2-40B4-BE49-F238E27FC236}">
                <a16:creationId xmlns:a16="http://schemas.microsoft.com/office/drawing/2014/main" id="{66B3A47F-7934-4389-8295-6A13EC217147}"/>
              </a:ext>
            </a:extLst>
          </p:cNvPr>
          <p:cNvSpPr>
            <a:spLocks noGrp="1"/>
          </p:cNvSpPr>
          <p:nvPr>
            <p:ph type="sldNum" sz="quarter" idx="12"/>
          </p:nvPr>
        </p:nvSpPr>
        <p:spPr/>
        <p:txBody>
          <a:bodyPr/>
          <a:lstStyle/>
          <a:p>
            <a:fld id="{EBE3AD81-3AD4-9C46-856E-C08CF1183C60}" type="slidenum">
              <a:rPr lang="en-US" smtClean="0"/>
              <a:pPr/>
              <a:t>41</a:t>
            </a:fld>
            <a:endParaRPr lang="en-US" dirty="0"/>
          </a:p>
        </p:txBody>
      </p:sp>
    </p:spTree>
    <p:extLst>
      <p:ext uri="{BB962C8B-B14F-4D97-AF65-F5344CB8AC3E}">
        <p14:creationId xmlns:p14="http://schemas.microsoft.com/office/powerpoint/2010/main" val="1817830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DCEFC-FCB3-4421-BDB9-BBC7D41828E5}"/>
              </a:ext>
            </a:extLst>
          </p:cNvPr>
          <p:cNvSpPr>
            <a:spLocks noGrp="1"/>
          </p:cNvSpPr>
          <p:nvPr>
            <p:ph type="title"/>
          </p:nvPr>
        </p:nvSpPr>
        <p:spPr/>
        <p:txBody>
          <a:bodyPr/>
          <a:lstStyle/>
          <a:p>
            <a:r>
              <a:rPr lang="en-US" altLang="zh-CN" dirty="0"/>
              <a:t>Preparing Statement of Cash Flows – Exercise (1/4)</a:t>
            </a:r>
            <a:endParaRPr lang="en-US" dirty="0"/>
          </a:p>
        </p:txBody>
      </p:sp>
      <p:sp>
        <p:nvSpPr>
          <p:cNvPr id="3" name="Content Placeholder 2">
            <a:extLst>
              <a:ext uri="{FF2B5EF4-FFF2-40B4-BE49-F238E27FC236}">
                <a16:creationId xmlns:a16="http://schemas.microsoft.com/office/drawing/2014/main" id="{B81F6C54-1C9E-4FB5-A8C0-2EB7EF2A0B61}"/>
              </a:ext>
            </a:extLst>
          </p:cNvPr>
          <p:cNvSpPr>
            <a:spLocks noGrp="1"/>
          </p:cNvSpPr>
          <p:nvPr>
            <p:ph sz="quarter" idx="13"/>
          </p:nvPr>
        </p:nvSpPr>
        <p:spPr/>
        <p:txBody>
          <a:bodyPr>
            <a:normAutofit/>
          </a:bodyPr>
          <a:lstStyle/>
          <a:p>
            <a:pPr marL="0" indent="0">
              <a:lnSpc>
                <a:spcPct val="100000"/>
              </a:lnSpc>
              <a:spcBef>
                <a:spcPts val="600"/>
              </a:spcBef>
              <a:spcAft>
                <a:spcPts val="1200"/>
              </a:spcAft>
              <a:buNone/>
            </a:pPr>
            <a:r>
              <a:rPr lang="en-US" altLang="en-US" sz="4000" dirty="0"/>
              <a:t>Use the following Comparative Statements of Financial Position, Income Statement, and additional information to prepare a statement of cash flows using the indirect method.</a:t>
            </a:r>
          </a:p>
          <a:p>
            <a:pPr marL="0" indent="0">
              <a:lnSpc>
                <a:spcPct val="100000"/>
              </a:lnSpc>
              <a:spcBef>
                <a:spcPts val="1200"/>
              </a:spcBef>
              <a:buNone/>
            </a:pPr>
            <a:endParaRPr lang="en-US" altLang="en-US" sz="4000" b="1" dirty="0"/>
          </a:p>
          <a:p>
            <a:pPr marL="0" indent="0">
              <a:lnSpc>
                <a:spcPct val="100000"/>
              </a:lnSpc>
              <a:spcBef>
                <a:spcPts val="1200"/>
              </a:spcBef>
              <a:buNone/>
            </a:pPr>
            <a:r>
              <a:rPr lang="en-US" altLang="en-US" sz="4000" b="1" dirty="0"/>
              <a:t>Additional information (all amounts in thousands of NT$):</a:t>
            </a:r>
          </a:p>
          <a:p>
            <a:pPr marL="457200" indent="-457200">
              <a:lnSpc>
                <a:spcPct val="100000"/>
              </a:lnSpc>
              <a:spcBef>
                <a:spcPts val="600"/>
              </a:spcBef>
              <a:buFont typeface="+mj-lt"/>
              <a:buAutoNum type="arabicPeriod"/>
            </a:pPr>
            <a:r>
              <a:rPr lang="en-US" altLang="en-US" sz="4000" dirty="0"/>
              <a:t>Operating expenses include depreciation expense of NT$33,000.</a:t>
            </a:r>
          </a:p>
          <a:p>
            <a:pPr marL="457200" indent="-457200">
              <a:lnSpc>
                <a:spcPct val="100000"/>
              </a:lnSpc>
              <a:spcBef>
                <a:spcPts val="600"/>
              </a:spcBef>
              <a:buFont typeface="+mj-lt"/>
              <a:buAutoNum type="arabicPeriod"/>
            </a:pPr>
            <a:r>
              <a:rPr lang="en-US" altLang="en-US" sz="4000" dirty="0"/>
              <a:t>Equipment with a cost of NT$41,000 and a book value of NT$36,000 was sold for NT$34,000 cash.</a:t>
            </a:r>
          </a:p>
          <a:p>
            <a:pPr marL="457200" indent="-457200">
              <a:lnSpc>
                <a:spcPct val="100000"/>
              </a:lnSpc>
              <a:spcBef>
                <a:spcPts val="600"/>
              </a:spcBef>
              <a:buFont typeface="+mj-lt"/>
              <a:buAutoNum type="arabicPeriod"/>
            </a:pPr>
            <a:r>
              <a:rPr lang="en-US" altLang="en-US" sz="4000" dirty="0"/>
              <a:t>Land was sold at its book value for cash.</a:t>
            </a:r>
          </a:p>
          <a:p>
            <a:pPr marL="457200" indent="-457200">
              <a:lnSpc>
                <a:spcPct val="100000"/>
              </a:lnSpc>
              <a:spcBef>
                <a:spcPts val="600"/>
              </a:spcBef>
              <a:buFont typeface="+mj-lt"/>
              <a:buAutoNum type="arabicPeriod"/>
            </a:pPr>
            <a:r>
              <a:rPr lang="en-US" altLang="en-US" sz="4000" dirty="0"/>
              <a:t>Interest expense of NT$12,000 was paid in cash.</a:t>
            </a:r>
          </a:p>
          <a:p>
            <a:pPr marL="457200" indent="-457200">
              <a:lnSpc>
                <a:spcPct val="100000"/>
              </a:lnSpc>
              <a:spcBef>
                <a:spcPts val="600"/>
              </a:spcBef>
              <a:buFont typeface="+mj-lt"/>
              <a:buAutoNum type="arabicPeriod"/>
            </a:pPr>
            <a:r>
              <a:rPr lang="en-US" altLang="en-US" sz="4000" dirty="0"/>
              <a:t>Equipment with a cost of NT$166,000 was purchased for cash.</a:t>
            </a:r>
          </a:p>
          <a:p>
            <a:pPr marL="457200" indent="-457200">
              <a:lnSpc>
                <a:spcPct val="100000"/>
              </a:lnSpc>
              <a:spcBef>
                <a:spcPts val="600"/>
              </a:spcBef>
              <a:buFont typeface="+mj-lt"/>
              <a:buAutoNum type="arabicPeriod"/>
            </a:pPr>
            <a:r>
              <a:rPr lang="en-US" altLang="en-US" sz="4000" dirty="0"/>
              <a:t>Bonds of NT$10,000 were redeemed at their face value for cash.</a:t>
            </a:r>
          </a:p>
          <a:p>
            <a:pPr marL="457200" indent="-457200">
              <a:lnSpc>
                <a:spcPct val="100000"/>
              </a:lnSpc>
              <a:spcBef>
                <a:spcPts val="600"/>
              </a:spcBef>
              <a:buFont typeface="+mj-lt"/>
              <a:buAutoNum type="arabicPeriod"/>
            </a:pPr>
            <a:r>
              <a:rPr lang="en-US" altLang="en-US" sz="4000" dirty="0"/>
              <a:t>Ordinary shares (NT$1 par) of NT$130,000 were issued for cash.</a:t>
            </a:r>
          </a:p>
          <a:p>
            <a:pPr marL="457200" indent="-457200">
              <a:lnSpc>
                <a:spcPct val="100000"/>
              </a:lnSpc>
              <a:spcBef>
                <a:spcPts val="600"/>
              </a:spcBef>
              <a:buFont typeface="+mj-lt"/>
              <a:buAutoNum type="arabicPeriod"/>
            </a:pPr>
            <a:r>
              <a:rPr lang="en-US" altLang="en-US" sz="4000" dirty="0"/>
              <a:t>Cash dividends of NT$55,000 were declared and paid in 2020.</a:t>
            </a:r>
          </a:p>
          <a:p>
            <a:pPr marL="457200" indent="-457200">
              <a:lnSpc>
                <a:spcPct val="100000"/>
              </a:lnSpc>
              <a:spcBef>
                <a:spcPts val="600"/>
              </a:spcBef>
              <a:buFont typeface="+mj-lt"/>
              <a:buAutoNum type="arabicPeriod"/>
            </a:pPr>
            <a:r>
              <a:rPr lang="en-US" altLang="en-US" sz="4000" dirty="0"/>
              <a:t>Ordinary shares of NT$30,000 were issued in exchange for land.</a:t>
            </a:r>
          </a:p>
          <a:p>
            <a:endParaRPr lang="en-US" dirty="0"/>
          </a:p>
        </p:txBody>
      </p:sp>
      <p:sp>
        <p:nvSpPr>
          <p:cNvPr id="4" name="Footer Placeholder 3">
            <a:extLst>
              <a:ext uri="{FF2B5EF4-FFF2-40B4-BE49-F238E27FC236}">
                <a16:creationId xmlns:a16="http://schemas.microsoft.com/office/drawing/2014/main" id="{4EFB459F-7D7A-44F6-88E6-F16832062F35}"/>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4DF8CB57-9883-4303-9AAF-032B0313E682}"/>
              </a:ext>
            </a:extLst>
          </p:cNvPr>
          <p:cNvSpPr>
            <a:spLocks noGrp="1"/>
          </p:cNvSpPr>
          <p:nvPr>
            <p:ph type="sldNum" sz="quarter" idx="12"/>
          </p:nvPr>
        </p:nvSpPr>
        <p:spPr/>
        <p:txBody>
          <a:bodyPr/>
          <a:lstStyle/>
          <a:p>
            <a:fld id="{EBE3AD81-3AD4-9C46-856E-C08CF1183C60}" type="slidenum">
              <a:rPr lang="en-US" smtClean="0"/>
              <a:pPr/>
              <a:t>42</a:t>
            </a:fld>
            <a:endParaRPr lang="en-US" dirty="0"/>
          </a:p>
        </p:txBody>
      </p:sp>
    </p:spTree>
    <p:extLst>
      <p:ext uri="{BB962C8B-B14F-4D97-AF65-F5344CB8AC3E}">
        <p14:creationId xmlns:p14="http://schemas.microsoft.com/office/powerpoint/2010/main" val="369117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330E-FFA2-419B-AF01-31CEEEF2EBA4}"/>
              </a:ext>
            </a:extLst>
          </p:cNvPr>
          <p:cNvSpPr>
            <a:spLocks noGrp="1"/>
          </p:cNvSpPr>
          <p:nvPr>
            <p:ph type="title"/>
          </p:nvPr>
        </p:nvSpPr>
        <p:spPr/>
        <p:txBody>
          <a:bodyPr>
            <a:normAutofit/>
          </a:bodyPr>
          <a:lstStyle/>
          <a:p>
            <a:r>
              <a:rPr lang="en-US" altLang="zh-CN" dirty="0"/>
              <a:t>Preparing Statement of Cash Flows – Exercise (2/4)</a:t>
            </a:r>
            <a:endParaRPr lang="en-US" dirty="0"/>
          </a:p>
        </p:txBody>
      </p:sp>
      <p:graphicFrame>
        <p:nvGraphicFramePr>
          <p:cNvPr id="4" name="Content Placeholder 5">
            <a:extLst>
              <a:ext uri="{FF2B5EF4-FFF2-40B4-BE49-F238E27FC236}">
                <a16:creationId xmlns:a16="http://schemas.microsoft.com/office/drawing/2014/main" id="{ADE8937E-3F46-4B08-9717-E0B789B90EE9}"/>
              </a:ext>
            </a:extLst>
          </p:cNvPr>
          <p:cNvGraphicFramePr>
            <a:graphicFrameLocks/>
          </p:cNvGraphicFramePr>
          <p:nvPr>
            <p:extLst>
              <p:ext uri="{D42A27DB-BD31-4B8C-83A1-F6EECF244321}">
                <p14:modId xmlns:p14="http://schemas.microsoft.com/office/powerpoint/2010/main" val="1793688977"/>
              </p:ext>
            </p:extLst>
          </p:nvPr>
        </p:nvGraphicFramePr>
        <p:xfrm>
          <a:off x="1114880" y="2057402"/>
          <a:ext cx="22272170" cy="10424160"/>
        </p:xfrm>
        <a:graphic>
          <a:graphicData uri="http://schemas.openxmlformats.org/drawingml/2006/table">
            <a:tbl>
              <a:tblPr firstRow="1" bandRow="1">
                <a:tableStyleId>{5C22544A-7EE6-4342-B048-85BDC9FD1C3A}</a:tableStyleId>
              </a:tblPr>
              <a:tblGrid>
                <a:gridCol w="9545214">
                  <a:extLst>
                    <a:ext uri="{9D8B030D-6E8A-4147-A177-3AD203B41FA5}">
                      <a16:colId xmlns:a16="http://schemas.microsoft.com/office/drawing/2014/main" val="96234668"/>
                    </a:ext>
                  </a:extLst>
                </a:gridCol>
                <a:gridCol w="3181739">
                  <a:extLst>
                    <a:ext uri="{9D8B030D-6E8A-4147-A177-3AD203B41FA5}">
                      <a16:colId xmlns:a16="http://schemas.microsoft.com/office/drawing/2014/main" val="232054067"/>
                    </a:ext>
                  </a:extLst>
                </a:gridCol>
                <a:gridCol w="3181739">
                  <a:extLst>
                    <a:ext uri="{9D8B030D-6E8A-4147-A177-3AD203B41FA5}">
                      <a16:colId xmlns:a16="http://schemas.microsoft.com/office/drawing/2014/main" val="4076922186"/>
                    </a:ext>
                  </a:extLst>
                </a:gridCol>
                <a:gridCol w="3181739">
                  <a:extLst>
                    <a:ext uri="{9D8B030D-6E8A-4147-A177-3AD203B41FA5}">
                      <a16:colId xmlns:a16="http://schemas.microsoft.com/office/drawing/2014/main" val="4119733361"/>
                    </a:ext>
                  </a:extLst>
                </a:gridCol>
                <a:gridCol w="3181739">
                  <a:extLst>
                    <a:ext uri="{9D8B030D-6E8A-4147-A177-3AD203B41FA5}">
                      <a16:colId xmlns:a16="http://schemas.microsoft.com/office/drawing/2014/main" val="2085936241"/>
                    </a:ext>
                  </a:extLst>
                </a:gridCol>
              </a:tblGrid>
              <a:tr h="2141040">
                <a:tc gridSpan="5">
                  <a:txBody>
                    <a:bodyPr/>
                    <a:lstStyle/>
                    <a:p>
                      <a:pPr algn="ctr"/>
                      <a:r>
                        <a:rPr lang="en-US" sz="3600" dirty="0"/>
                        <a:t>Dragon Ltd.</a:t>
                      </a:r>
                    </a:p>
                    <a:p>
                      <a:pPr algn="ctr"/>
                      <a:r>
                        <a:rPr lang="en-US" sz="3600" dirty="0"/>
                        <a:t>Comparative Statements of Financial Position</a:t>
                      </a:r>
                    </a:p>
                    <a:p>
                      <a:pPr algn="ctr"/>
                      <a:r>
                        <a:rPr lang="en-US" sz="3600" dirty="0"/>
                        <a:t>December 31</a:t>
                      </a:r>
                    </a:p>
                    <a:p>
                      <a:pPr algn="ctr"/>
                      <a:r>
                        <a:rPr lang="en-US" sz="3600" dirty="0"/>
                        <a:t>(NT$ in thousands)</a:t>
                      </a:r>
                    </a:p>
                  </a:txBody>
                  <a:tcPr anchor="ctr">
                    <a:solidFill>
                      <a:srgbClr val="0070C0"/>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extLst>
                  <a:ext uri="{0D108BD9-81ED-4DB2-BD59-A6C34878D82A}">
                    <a16:rowId xmlns:a16="http://schemas.microsoft.com/office/drawing/2014/main" val="3360614480"/>
                  </a:ext>
                </a:extLst>
              </a:tr>
              <a:tr h="1625127">
                <a:tc>
                  <a:txBody>
                    <a:bodyPr/>
                    <a:lstStyle/>
                    <a:p>
                      <a:r>
                        <a:rPr lang="en-US" sz="3600" b="1" u="sng" dirty="0">
                          <a:solidFill>
                            <a:schemeClr val="tx2"/>
                          </a:solidFill>
                        </a:rPr>
                        <a:t>Assets</a:t>
                      </a:r>
                    </a:p>
                  </a:txBody>
                  <a:tcPr anchor="b">
                    <a:solidFill>
                      <a:schemeClr val="bg1"/>
                    </a:solidFill>
                  </a:tcPr>
                </a:tc>
                <a:tc>
                  <a:txBody>
                    <a:bodyPr/>
                    <a:lstStyle/>
                    <a:p>
                      <a:pPr algn="ctr"/>
                      <a:r>
                        <a:rPr lang="en-US" sz="3600" b="1" u="sng" dirty="0">
                          <a:solidFill>
                            <a:schemeClr val="tx2"/>
                          </a:solidFill>
                        </a:rPr>
                        <a:t>2020</a:t>
                      </a:r>
                    </a:p>
                  </a:txBody>
                  <a:tcPr anchor="b">
                    <a:solidFill>
                      <a:schemeClr val="bg1"/>
                    </a:solidFill>
                  </a:tcPr>
                </a:tc>
                <a:tc>
                  <a:txBody>
                    <a:bodyPr/>
                    <a:lstStyle/>
                    <a:p>
                      <a:pPr algn="ctr"/>
                      <a:r>
                        <a:rPr lang="en-US" sz="3600" b="1" u="sng" dirty="0">
                          <a:solidFill>
                            <a:schemeClr val="tx2"/>
                          </a:solidFill>
                        </a:rPr>
                        <a:t>2019</a:t>
                      </a:r>
                    </a:p>
                  </a:txBody>
                  <a:tcPr anchor="b">
                    <a:solidFill>
                      <a:schemeClr val="bg1"/>
                    </a:solidFill>
                  </a:tcPr>
                </a:tc>
                <a:tc gridSpan="2">
                  <a:txBody>
                    <a:bodyPr/>
                    <a:lstStyle/>
                    <a:p>
                      <a:pPr algn="ctr"/>
                      <a:r>
                        <a:rPr lang="en-US" sz="3600" b="1" u="none" dirty="0">
                          <a:solidFill>
                            <a:schemeClr val="tx2"/>
                          </a:solidFill>
                        </a:rPr>
                        <a:t>Change in</a:t>
                      </a:r>
                    </a:p>
                    <a:p>
                      <a:pPr algn="ctr"/>
                      <a:r>
                        <a:rPr lang="en-US" sz="3600" b="1" u="none" dirty="0">
                          <a:solidFill>
                            <a:schemeClr val="tx2"/>
                          </a:solidFill>
                        </a:rPr>
                        <a:t>Account Balance</a:t>
                      </a:r>
                    </a:p>
                    <a:p>
                      <a:pPr algn="ctr"/>
                      <a:r>
                        <a:rPr lang="en-US" sz="3600" b="1" u="sng" dirty="0">
                          <a:solidFill>
                            <a:schemeClr val="tx2"/>
                          </a:solidFill>
                        </a:rPr>
                        <a:t>Increase/Decrease</a:t>
                      </a:r>
                    </a:p>
                  </a:txBody>
                  <a:tcPr>
                    <a:solidFill>
                      <a:schemeClr val="bg1"/>
                    </a:solidFill>
                  </a:tcPr>
                </a:tc>
                <a:tc hMerge="1">
                  <a:txBody>
                    <a:bodyPr/>
                    <a:lstStyle/>
                    <a:p>
                      <a:endParaRPr lang="en-US" sz="1200" b="1" dirty="0"/>
                    </a:p>
                  </a:txBody>
                  <a:tcPr/>
                </a:tc>
                <a:extLst>
                  <a:ext uri="{0D108BD9-81ED-4DB2-BD59-A6C34878D82A}">
                    <a16:rowId xmlns:a16="http://schemas.microsoft.com/office/drawing/2014/main" val="326760148"/>
                  </a:ext>
                </a:extLst>
              </a:tr>
              <a:tr h="593300">
                <a:tc>
                  <a:txBody>
                    <a:bodyPr/>
                    <a:lstStyle/>
                    <a:p>
                      <a:pPr algn="l" defTabSz="182880"/>
                      <a:r>
                        <a:rPr lang="en-US" sz="3600" dirty="0">
                          <a:solidFill>
                            <a:schemeClr val="tx2"/>
                          </a:solidFill>
                        </a:rPr>
                        <a:t>Land</a:t>
                      </a:r>
                    </a:p>
                  </a:txBody>
                  <a:tcPr>
                    <a:solidFill>
                      <a:schemeClr val="bg1"/>
                    </a:solidFill>
                  </a:tcPr>
                </a:tc>
                <a:tc>
                  <a:txBody>
                    <a:bodyPr/>
                    <a:lstStyle/>
                    <a:p>
                      <a:pPr algn="r"/>
                      <a:r>
                        <a:rPr lang="en-US" sz="3600" dirty="0">
                          <a:solidFill>
                            <a:schemeClr val="tx2"/>
                          </a:solidFill>
                        </a:rPr>
                        <a:t>NT$  75,000</a:t>
                      </a:r>
                    </a:p>
                  </a:txBody>
                  <a:tcPr>
                    <a:solidFill>
                      <a:schemeClr val="bg1"/>
                    </a:solidFill>
                  </a:tcPr>
                </a:tc>
                <a:tc>
                  <a:txBody>
                    <a:bodyPr/>
                    <a:lstStyle/>
                    <a:p>
                      <a:pPr algn="r"/>
                      <a:r>
                        <a:rPr lang="en-US" sz="3600" dirty="0">
                          <a:solidFill>
                            <a:schemeClr val="tx2"/>
                          </a:solidFill>
                        </a:rPr>
                        <a:t>NT$  70,000</a:t>
                      </a:r>
                    </a:p>
                  </a:txBody>
                  <a:tcPr>
                    <a:solidFill>
                      <a:schemeClr val="bg1"/>
                    </a:solidFill>
                  </a:tcPr>
                </a:tc>
                <a:tc>
                  <a:txBody>
                    <a:bodyPr/>
                    <a:lstStyle/>
                    <a:p>
                      <a:pPr algn="r"/>
                      <a:r>
                        <a:rPr lang="en-US" sz="3600" dirty="0">
                          <a:solidFill>
                            <a:schemeClr val="tx2"/>
                          </a:solidFill>
                        </a:rPr>
                        <a:t>€5,000</a:t>
                      </a:r>
                    </a:p>
                  </a:txBody>
                  <a:tcPr>
                    <a:solidFill>
                      <a:schemeClr val="bg1"/>
                    </a:solidFill>
                  </a:tcPr>
                </a:tc>
                <a:tc>
                  <a:txBody>
                    <a:bodyPr/>
                    <a:lstStyle/>
                    <a:p>
                      <a:r>
                        <a:rPr lang="en-US" sz="3600" dirty="0">
                          <a:solidFill>
                            <a:schemeClr val="tx2"/>
                          </a:solidFill>
                        </a:rPr>
                        <a:t>Increase</a:t>
                      </a:r>
                    </a:p>
                  </a:txBody>
                  <a:tcPr>
                    <a:solidFill>
                      <a:schemeClr val="bg1"/>
                    </a:solidFill>
                  </a:tcPr>
                </a:tc>
                <a:extLst>
                  <a:ext uri="{0D108BD9-81ED-4DB2-BD59-A6C34878D82A}">
                    <a16:rowId xmlns:a16="http://schemas.microsoft.com/office/drawing/2014/main" val="2357124415"/>
                  </a:ext>
                </a:extLst>
              </a:tr>
              <a:tr h="593300">
                <a:tc>
                  <a:txBody>
                    <a:bodyPr/>
                    <a:lstStyle/>
                    <a:p>
                      <a:pPr marL="0" lvl="0" algn="l" defTabSz="182880"/>
                      <a:r>
                        <a:rPr lang="en-US" sz="3600" dirty="0">
                          <a:solidFill>
                            <a:schemeClr val="tx2"/>
                          </a:solidFill>
                        </a:rPr>
                        <a:t>Buildings</a:t>
                      </a:r>
                    </a:p>
                  </a:txBody>
                  <a:tcPr>
                    <a:solidFill>
                      <a:schemeClr val="bg1"/>
                    </a:solidFill>
                  </a:tcPr>
                </a:tc>
                <a:tc>
                  <a:txBody>
                    <a:bodyPr/>
                    <a:lstStyle/>
                    <a:p>
                      <a:pPr algn="r"/>
                      <a:r>
                        <a:rPr lang="en-US" sz="3600" dirty="0">
                          <a:solidFill>
                            <a:schemeClr val="tx2"/>
                          </a:solidFill>
                        </a:rPr>
                        <a:t>200,000</a:t>
                      </a:r>
                    </a:p>
                  </a:txBody>
                  <a:tcPr>
                    <a:solidFill>
                      <a:schemeClr val="bg1"/>
                    </a:solidFill>
                  </a:tcPr>
                </a:tc>
                <a:tc>
                  <a:txBody>
                    <a:bodyPr/>
                    <a:lstStyle/>
                    <a:p>
                      <a:pPr algn="r"/>
                      <a:r>
                        <a:rPr lang="en-US" sz="3600" dirty="0">
                          <a:solidFill>
                            <a:schemeClr val="tx2"/>
                          </a:solidFill>
                        </a:rPr>
                        <a:t>200,000</a:t>
                      </a:r>
                    </a:p>
                  </a:txBody>
                  <a:tcPr>
                    <a:solidFill>
                      <a:schemeClr val="bg1"/>
                    </a:solidFill>
                  </a:tcPr>
                </a:tc>
                <a:tc gridSpan="2">
                  <a:txBody>
                    <a:bodyPr/>
                    <a:lstStyle/>
                    <a:p>
                      <a:pPr algn="ctr"/>
                      <a:r>
                        <a:rPr lang="en-US" sz="3600" dirty="0">
                          <a:solidFill>
                            <a:schemeClr val="tx2"/>
                          </a:solidFill>
                        </a:rPr>
                        <a:t>-0-</a:t>
                      </a:r>
                    </a:p>
                  </a:txBody>
                  <a:tcPr>
                    <a:solidFill>
                      <a:schemeClr val="bg1"/>
                    </a:solidFill>
                  </a:tcPr>
                </a:tc>
                <a:tc hMerge="1">
                  <a:txBody>
                    <a:bodyPr/>
                    <a:lstStyle/>
                    <a:p>
                      <a:endParaRPr lang="en-US" sz="1200" dirty="0"/>
                    </a:p>
                  </a:txBody>
                  <a:tcPr>
                    <a:solidFill>
                      <a:schemeClr val="bg1"/>
                    </a:solidFill>
                  </a:tcPr>
                </a:tc>
                <a:extLst>
                  <a:ext uri="{0D108BD9-81ED-4DB2-BD59-A6C34878D82A}">
                    <a16:rowId xmlns:a16="http://schemas.microsoft.com/office/drawing/2014/main" val="1421181834"/>
                  </a:ext>
                </a:extLst>
              </a:tr>
              <a:tr h="593300">
                <a:tc>
                  <a:txBody>
                    <a:bodyPr/>
                    <a:lstStyle/>
                    <a:p>
                      <a:pPr marL="0" lvl="0" algn="l" defTabSz="182880"/>
                      <a:r>
                        <a:rPr lang="en-US" sz="3600" dirty="0">
                          <a:solidFill>
                            <a:schemeClr val="tx2"/>
                          </a:solidFill>
                        </a:rPr>
                        <a:t>Accumulated depreciation—buildings</a:t>
                      </a:r>
                    </a:p>
                  </a:txBody>
                  <a:tcPr>
                    <a:solidFill>
                      <a:schemeClr val="bg1"/>
                    </a:solidFill>
                  </a:tcPr>
                </a:tc>
                <a:tc>
                  <a:txBody>
                    <a:bodyPr/>
                    <a:lstStyle/>
                    <a:p>
                      <a:pPr algn="r"/>
                      <a:r>
                        <a:rPr lang="en-US" sz="3600" dirty="0">
                          <a:solidFill>
                            <a:schemeClr val="tx2"/>
                          </a:solidFill>
                        </a:rPr>
                        <a:t>(21,000)</a:t>
                      </a:r>
                    </a:p>
                  </a:txBody>
                  <a:tcPr>
                    <a:solidFill>
                      <a:schemeClr val="bg1"/>
                    </a:solidFill>
                  </a:tcPr>
                </a:tc>
                <a:tc>
                  <a:txBody>
                    <a:bodyPr/>
                    <a:lstStyle/>
                    <a:p>
                      <a:pPr algn="r"/>
                      <a:r>
                        <a:rPr lang="en-US" sz="3600" dirty="0">
                          <a:solidFill>
                            <a:schemeClr val="tx2"/>
                          </a:solidFill>
                        </a:rPr>
                        <a:t>(11,000)</a:t>
                      </a:r>
                    </a:p>
                  </a:txBody>
                  <a:tcPr>
                    <a:solidFill>
                      <a:schemeClr val="bg1"/>
                    </a:solidFill>
                  </a:tcPr>
                </a:tc>
                <a:tc>
                  <a:txBody>
                    <a:bodyPr/>
                    <a:lstStyle/>
                    <a:p>
                      <a:pPr algn="r"/>
                      <a:r>
                        <a:rPr lang="en-US" sz="3600" dirty="0">
                          <a:solidFill>
                            <a:schemeClr val="tx2"/>
                          </a:solidFill>
                        </a:rPr>
                        <a:t>10,000</a:t>
                      </a:r>
                    </a:p>
                  </a:txBody>
                  <a:tcPr>
                    <a:solidFill>
                      <a:schemeClr val="bg1"/>
                    </a:solidFill>
                  </a:tcPr>
                </a:tc>
                <a:tc>
                  <a:txBody>
                    <a:bodyPr/>
                    <a:lstStyle/>
                    <a:p>
                      <a:r>
                        <a:rPr lang="en-US" sz="3600" dirty="0">
                          <a:solidFill>
                            <a:schemeClr val="tx2"/>
                          </a:solidFill>
                        </a:rPr>
                        <a:t>Increase</a:t>
                      </a:r>
                    </a:p>
                  </a:txBody>
                  <a:tcPr>
                    <a:solidFill>
                      <a:schemeClr val="bg1"/>
                    </a:solidFill>
                  </a:tcPr>
                </a:tc>
                <a:extLst>
                  <a:ext uri="{0D108BD9-81ED-4DB2-BD59-A6C34878D82A}">
                    <a16:rowId xmlns:a16="http://schemas.microsoft.com/office/drawing/2014/main" val="1437544714"/>
                  </a:ext>
                </a:extLst>
              </a:tr>
              <a:tr h="593300">
                <a:tc>
                  <a:txBody>
                    <a:bodyPr/>
                    <a:lstStyle/>
                    <a:p>
                      <a:pPr marL="0" lvl="0" algn="l" defTabSz="182880"/>
                      <a:r>
                        <a:rPr lang="en-US" sz="3600" dirty="0">
                          <a:solidFill>
                            <a:schemeClr val="tx2"/>
                          </a:solidFill>
                        </a:rPr>
                        <a:t>Equipment</a:t>
                      </a:r>
                    </a:p>
                  </a:txBody>
                  <a:tcPr>
                    <a:solidFill>
                      <a:schemeClr val="bg1"/>
                    </a:solidFill>
                  </a:tcPr>
                </a:tc>
                <a:tc>
                  <a:txBody>
                    <a:bodyPr/>
                    <a:lstStyle/>
                    <a:p>
                      <a:pPr algn="r"/>
                      <a:r>
                        <a:rPr lang="en-US" sz="3600" dirty="0">
                          <a:solidFill>
                            <a:schemeClr val="tx2"/>
                          </a:solidFill>
                        </a:rPr>
                        <a:t>193,000</a:t>
                      </a:r>
                    </a:p>
                  </a:txBody>
                  <a:tcPr>
                    <a:solidFill>
                      <a:schemeClr val="bg1"/>
                    </a:solidFill>
                  </a:tcPr>
                </a:tc>
                <a:tc>
                  <a:txBody>
                    <a:bodyPr/>
                    <a:lstStyle/>
                    <a:p>
                      <a:pPr algn="r"/>
                      <a:r>
                        <a:rPr lang="en-US" sz="3600" dirty="0">
                          <a:solidFill>
                            <a:schemeClr val="tx2"/>
                          </a:solidFill>
                        </a:rPr>
                        <a:t>68,000</a:t>
                      </a:r>
                    </a:p>
                  </a:txBody>
                  <a:tcPr>
                    <a:solidFill>
                      <a:schemeClr val="bg1"/>
                    </a:solidFill>
                  </a:tcPr>
                </a:tc>
                <a:tc>
                  <a:txBody>
                    <a:bodyPr/>
                    <a:lstStyle/>
                    <a:p>
                      <a:pPr algn="r"/>
                      <a:r>
                        <a:rPr lang="en-US" sz="3600" dirty="0">
                          <a:solidFill>
                            <a:schemeClr val="tx2"/>
                          </a:solidFill>
                        </a:rPr>
                        <a:t>125,000</a:t>
                      </a:r>
                    </a:p>
                  </a:txBody>
                  <a:tcPr>
                    <a:solidFill>
                      <a:schemeClr val="bg1"/>
                    </a:solidFill>
                  </a:tcPr>
                </a:tc>
                <a:tc>
                  <a:txBody>
                    <a:bodyPr/>
                    <a:lstStyle/>
                    <a:p>
                      <a:r>
                        <a:rPr lang="en-US" sz="3600" dirty="0">
                          <a:solidFill>
                            <a:schemeClr val="tx2"/>
                          </a:solidFill>
                        </a:rPr>
                        <a:t>Increase</a:t>
                      </a:r>
                    </a:p>
                  </a:txBody>
                  <a:tcPr>
                    <a:solidFill>
                      <a:schemeClr val="bg1"/>
                    </a:solidFill>
                  </a:tcPr>
                </a:tc>
                <a:extLst>
                  <a:ext uri="{0D108BD9-81ED-4DB2-BD59-A6C34878D82A}">
                    <a16:rowId xmlns:a16="http://schemas.microsoft.com/office/drawing/2014/main" val="3040795555"/>
                  </a:ext>
                </a:extLst>
              </a:tr>
              <a:tr h="593300">
                <a:tc>
                  <a:txBody>
                    <a:bodyPr/>
                    <a:lstStyle/>
                    <a:p>
                      <a:pPr marL="0" marR="0" lvl="0" indent="0" algn="l" defTabSz="182880" rtl="0" eaLnBrk="1" fontAlgn="auto" latinLnBrk="0" hangingPunct="1">
                        <a:lnSpc>
                          <a:spcPct val="100000"/>
                        </a:lnSpc>
                        <a:spcBef>
                          <a:spcPts val="0"/>
                        </a:spcBef>
                        <a:spcAft>
                          <a:spcPts val="0"/>
                        </a:spcAft>
                        <a:buClrTx/>
                        <a:buSzTx/>
                        <a:buFontTx/>
                        <a:buNone/>
                        <a:tabLst/>
                        <a:defRPr/>
                      </a:pPr>
                      <a:r>
                        <a:rPr lang="en-US" sz="3600" dirty="0">
                          <a:solidFill>
                            <a:schemeClr val="tx2"/>
                          </a:solidFill>
                        </a:rPr>
                        <a:t>Accumulated depreciation—equipment</a:t>
                      </a:r>
                    </a:p>
                  </a:txBody>
                  <a:tcPr>
                    <a:solidFill>
                      <a:schemeClr val="bg1"/>
                    </a:solidFill>
                  </a:tcPr>
                </a:tc>
                <a:tc>
                  <a:txBody>
                    <a:bodyPr/>
                    <a:lstStyle/>
                    <a:p>
                      <a:pPr algn="r"/>
                      <a:r>
                        <a:rPr lang="en-US" sz="3600" dirty="0">
                          <a:solidFill>
                            <a:schemeClr val="tx2"/>
                          </a:solidFill>
                        </a:rPr>
                        <a:t>(28,000)</a:t>
                      </a:r>
                    </a:p>
                  </a:txBody>
                  <a:tcPr>
                    <a:solidFill>
                      <a:schemeClr val="bg1"/>
                    </a:solidFill>
                  </a:tcPr>
                </a:tc>
                <a:tc>
                  <a:txBody>
                    <a:bodyPr/>
                    <a:lstStyle/>
                    <a:p>
                      <a:pPr algn="r"/>
                      <a:r>
                        <a:rPr lang="en-US" sz="3600" dirty="0">
                          <a:solidFill>
                            <a:schemeClr val="tx2"/>
                          </a:solidFill>
                        </a:rPr>
                        <a:t>(10,000)</a:t>
                      </a:r>
                    </a:p>
                  </a:txBody>
                  <a:tcPr>
                    <a:solidFill>
                      <a:schemeClr val="bg1"/>
                    </a:solidFill>
                  </a:tcPr>
                </a:tc>
                <a:tc>
                  <a:txBody>
                    <a:bodyPr/>
                    <a:lstStyle/>
                    <a:p>
                      <a:pPr algn="r"/>
                      <a:r>
                        <a:rPr lang="en-US" sz="3600" dirty="0">
                          <a:solidFill>
                            <a:schemeClr val="tx2"/>
                          </a:solidFill>
                        </a:rPr>
                        <a:t>18,000</a:t>
                      </a:r>
                    </a:p>
                  </a:txBody>
                  <a:tcPr>
                    <a:solidFill>
                      <a:schemeClr val="bg1"/>
                    </a:solidFill>
                  </a:tcPr>
                </a:tc>
                <a:tc>
                  <a:txBody>
                    <a:bodyPr/>
                    <a:lstStyle/>
                    <a:p>
                      <a:r>
                        <a:rPr lang="en-US" sz="3600" dirty="0">
                          <a:solidFill>
                            <a:schemeClr val="tx2"/>
                          </a:solidFill>
                        </a:rPr>
                        <a:t>Increase</a:t>
                      </a:r>
                    </a:p>
                  </a:txBody>
                  <a:tcPr>
                    <a:solidFill>
                      <a:schemeClr val="bg1"/>
                    </a:solidFill>
                  </a:tcPr>
                </a:tc>
                <a:extLst>
                  <a:ext uri="{0D108BD9-81ED-4DB2-BD59-A6C34878D82A}">
                    <a16:rowId xmlns:a16="http://schemas.microsoft.com/office/drawing/2014/main" val="2159872453"/>
                  </a:ext>
                </a:extLst>
              </a:tr>
              <a:tr h="593300">
                <a:tc>
                  <a:txBody>
                    <a:bodyPr/>
                    <a:lstStyle/>
                    <a:p>
                      <a:pPr marL="0" marR="0" lvl="0" indent="0" algn="l" defTabSz="182880" rtl="0" eaLnBrk="1" fontAlgn="auto" latinLnBrk="0" hangingPunct="1">
                        <a:lnSpc>
                          <a:spcPct val="100000"/>
                        </a:lnSpc>
                        <a:spcBef>
                          <a:spcPts val="0"/>
                        </a:spcBef>
                        <a:spcAft>
                          <a:spcPts val="0"/>
                        </a:spcAft>
                        <a:buClrTx/>
                        <a:buSzTx/>
                        <a:buFontTx/>
                        <a:buNone/>
                        <a:tabLst/>
                        <a:defRPr/>
                      </a:pPr>
                      <a:r>
                        <a:rPr lang="en-US" sz="3600" kern="1200" dirty="0">
                          <a:solidFill>
                            <a:schemeClr val="tx2"/>
                          </a:solidFill>
                          <a:latin typeface="+mn-lt"/>
                          <a:ea typeface="+mn-ea"/>
                          <a:cs typeface="+mn-cs"/>
                        </a:rPr>
                        <a:t>Prepaid expenses</a:t>
                      </a:r>
                    </a:p>
                  </a:txBody>
                  <a:tcPr>
                    <a:solidFill>
                      <a:schemeClr val="bg1"/>
                    </a:solidFill>
                  </a:tcPr>
                </a:tc>
                <a:tc>
                  <a:txBody>
                    <a:bodyPr/>
                    <a:lstStyle/>
                    <a:p>
                      <a:pPr algn="r"/>
                      <a:r>
                        <a:rPr lang="en-US" sz="3600" dirty="0">
                          <a:solidFill>
                            <a:schemeClr val="tx2"/>
                          </a:solidFill>
                        </a:rPr>
                        <a:t>4,000</a:t>
                      </a:r>
                    </a:p>
                  </a:txBody>
                  <a:tcPr>
                    <a:solidFill>
                      <a:schemeClr val="bg1"/>
                    </a:solidFill>
                  </a:tcPr>
                </a:tc>
                <a:tc>
                  <a:txBody>
                    <a:bodyPr/>
                    <a:lstStyle/>
                    <a:p>
                      <a:pPr algn="r"/>
                      <a:r>
                        <a:rPr lang="en-US" sz="3600" dirty="0">
                          <a:solidFill>
                            <a:schemeClr val="tx2"/>
                          </a:solidFill>
                        </a:rPr>
                        <a:t>6,000</a:t>
                      </a:r>
                    </a:p>
                  </a:txBody>
                  <a:tcPr>
                    <a:solidFill>
                      <a:schemeClr val="bg1"/>
                    </a:solidFill>
                  </a:tcPr>
                </a:tc>
                <a:tc>
                  <a:txBody>
                    <a:bodyPr/>
                    <a:lstStyle/>
                    <a:p>
                      <a:pPr algn="r"/>
                      <a:r>
                        <a:rPr lang="en-US" sz="3600" dirty="0">
                          <a:solidFill>
                            <a:schemeClr val="tx2"/>
                          </a:solidFill>
                        </a:rPr>
                        <a:t>2,000</a:t>
                      </a:r>
                    </a:p>
                  </a:txBody>
                  <a:tcPr>
                    <a:solidFill>
                      <a:schemeClr val="bg1"/>
                    </a:solidFill>
                  </a:tcPr>
                </a:tc>
                <a:tc>
                  <a:txBody>
                    <a:bodyPr/>
                    <a:lstStyle/>
                    <a:p>
                      <a:r>
                        <a:rPr lang="en-US" sz="3600" dirty="0">
                          <a:solidFill>
                            <a:schemeClr val="tx2"/>
                          </a:solidFill>
                        </a:rPr>
                        <a:t>Decrease</a:t>
                      </a:r>
                    </a:p>
                  </a:txBody>
                  <a:tcPr>
                    <a:solidFill>
                      <a:schemeClr val="bg1"/>
                    </a:solidFill>
                  </a:tcPr>
                </a:tc>
                <a:extLst>
                  <a:ext uri="{0D108BD9-81ED-4DB2-BD59-A6C34878D82A}">
                    <a16:rowId xmlns:a16="http://schemas.microsoft.com/office/drawing/2014/main" val="422313874"/>
                  </a:ext>
                </a:extLst>
              </a:tr>
              <a:tr h="593300">
                <a:tc>
                  <a:txBody>
                    <a:bodyPr/>
                    <a:lstStyle/>
                    <a:p>
                      <a:pPr algn="l" defTabSz="182880"/>
                      <a:r>
                        <a:rPr lang="en-US" sz="3600" dirty="0">
                          <a:solidFill>
                            <a:schemeClr val="tx2"/>
                          </a:solidFill>
                        </a:rPr>
                        <a:t>Inventory</a:t>
                      </a:r>
                    </a:p>
                  </a:txBody>
                  <a:tcPr>
                    <a:solidFill>
                      <a:schemeClr val="bg1"/>
                    </a:solidFill>
                  </a:tcPr>
                </a:tc>
                <a:tc>
                  <a:txBody>
                    <a:bodyPr/>
                    <a:lstStyle/>
                    <a:p>
                      <a:pPr algn="r"/>
                      <a:r>
                        <a:rPr lang="en-US" sz="3600" dirty="0">
                          <a:solidFill>
                            <a:schemeClr val="tx2"/>
                          </a:solidFill>
                        </a:rPr>
                        <a:t>54,000</a:t>
                      </a:r>
                    </a:p>
                  </a:txBody>
                  <a:tcPr>
                    <a:solidFill>
                      <a:schemeClr val="bg1"/>
                    </a:solidFill>
                  </a:tcPr>
                </a:tc>
                <a:tc>
                  <a:txBody>
                    <a:bodyPr/>
                    <a:lstStyle/>
                    <a:p>
                      <a:pPr algn="r"/>
                      <a:r>
                        <a:rPr lang="en-US" sz="3600" dirty="0">
                          <a:solidFill>
                            <a:schemeClr val="tx2"/>
                          </a:solidFill>
                        </a:rPr>
                        <a:t>-0-</a:t>
                      </a:r>
                    </a:p>
                  </a:txBody>
                  <a:tcPr>
                    <a:solidFill>
                      <a:schemeClr val="bg1"/>
                    </a:solidFill>
                  </a:tcPr>
                </a:tc>
                <a:tc>
                  <a:txBody>
                    <a:bodyPr/>
                    <a:lstStyle/>
                    <a:p>
                      <a:pPr algn="r"/>
                      <a:r>
                        <a:rPr lang="en-US" sz="3600" dirty="0">
                          <a:solidFill>
                            <a:schemeClr val="tx2"/>
                          </a:solidFill>
                        </a:rPr>
                        <a:t>54,000</a:t>
                      </a:r>
                    </a:p>
                  </a:txBody>
                  <a:tcPr>
                    <a:solidFill>
                      <a:schemeClr val="bg1"/>
                    </a:solidFill>
                  </a:tcPr>
                </a:tc>
                <a:tc>
                  <a:txBody>
                    <a:bodyPr/>
                    <a:lstStyle/>
                    <a:p>
                      <a:r>
                        <a:rPr lang="en-US" sz="3600" dirty="0">
                          <a:solidFill>
                            <a:schemeClr val="tx2"/>
                          </a:solidFill>
                        </a:rPr>
                        <a:t>Increase</a:t>
                      </a:r>
                    </a:p>
                  </a:txBody>
                  <a:tcPr>
                    <a:solidFill>
                      <a:schemeClr val="bg1"/>
                    </a:solidFill>
                  </a:tcPr>
                </a:tc>
                <a:extLst>
                  <a:ext uri="{0D108BD9-81ED-4DB2-BD59-A6C34878D82A}">
                    <a16:rowId xmlns:a16="http://schemas.microsoft.com/office/drawing/2014/main" val="3638777247"/>
                  </a:ext>
                </a:extLst>
              </a:tr>
              <a:tr h="593300">
                <a:tc>
                  <a:txBody>
                    <a:bodyPr/>
                    <a:lstStyle/>
                    <a:p>
                      <a:pPr marL="0" algn="l" defTabSz="182880"/>
                      <a:r>
                        <a:rPr lang="en-US" sz="3600" dirty="0">
                          <a:solidFill>
                            <a:schemeClr val="tx2"/>
                          </a:solidFill>
                        </a:rPr>
                        <a:t>Accounts receivable</a:t>
                      </a:r>
                    </a:p>
                  </a:txBody>
                  <a:tcPr>
                    <a:solidFill>
                      <a:schemeClr val="bg1"/>
                    </a:solidFill>
                  </a:tcPr>
                </a:tc>
                <a:tc>
                  <a:txBody>
                    <a:bodyPr/>
                    <a:lstStyle/>
                    <a:p>
                      <a:pPr algn="r"/>
                      <a:r>
                        <a:rPr lang="en-US" sz="3600" dirty="0">
                          <a:solidFill>
                            <a:schemeClr val="tx2"/>
                          </a:solidFill>
                        </a:rPr>
                        <a:t>68,000</a:t>
                      </a:r>
                    </a:p>
                  </a:txBody>
                  <a:tcPr>
                    <a:solidFill>
                      <a:schemeClr val="bg1"/>
                    </a:solidFill>
                  </a:tcPr>
                </a:tc>
                <a:tc>
                  <a:txBody>
                    <a:bodyPr/>
                    <a:lstStyle/>
                    <a:p>
                      <a:pPr algn="r"/>
                      <a:r>
                        <a:rPr lang="en-US" sz="3600" dirty="0">
                          <a:solidFill>
                            <a:schemeClr val="tx2"/>
                          </a:solidFill>
                        </a:rPr>
                        <a:t>26,000</a:t>
                      </a:r>
                    </a:p>
                  </a:txBody>
                  <a:tcPr>
                    <a:solidFill>
                      <a:schemeClr val="bg1"/>
                    </a:solidFill>
                  </a:tcPr>
                </a:tc>
                <a:tc>
                  <a:txBody>
                    <a:bodyPr/>
                    <a:lstStyle/>
                    <a:p>
                      <a:pPr algn="r"/>
                      <a:r>
                        <a:rPr lang="en-US" sz="3600" dirty="0">
                          <a:solidFill>
                            <a:schemeClr val="tx2"/>
                          </a:solidFill>
                        </a:rPr>
                        <a:t>42,000</a:t>
                      </a:r>
                    </a:p>
                  </a:txBody>
                  <a:tcPr>
                    <a:solidFill>
                      <a:schemeClr val="bg1"/>
                    </a:solidFill>
                  </a:tcPr>
                </a:tc>
                <a:tc>
                  <a:txBody>
                    <a:bodyPr/>
                    <a:lstStyle/>
                    <a:p>
                      <a:r>
                        <a:rPr lang="en-US" sz="3600" dirty="0">
                          <a:solidFill>
                            <a:schemeClr val="tx2"/>
                          </a:solidFill>
                        </a:rPr>
                        <a:t>Increase</a:t>
                      </a:r>
                    </a:p>
                  </a:txBody>
                  <a:tcPr>
                    <a:solidFill>
                      <a:schemeClr val="bg1"/>
                    </a:solidFill>
                  </a:tcPr>
                </a:tc>
                <a:extLst>
                  <a:ext uri="{0D108BD9-81ED-4DB2-BD59-A6C34878D82A}">
                    <a16:rowId xmlns:a16="http://schemas.microsoft.com/office/drawing/2014/main" val="3327189168"/>
                  </a:ext>
                </a:extLst>
              </a:tr>
              <a:tr h="593300">
                <a:tc>
                  <a:txBody>
                    <a:bodyPr/>
                    <a:lstStyle/>
                    <a:p>
                      <a:pPr marL="0" algn="l" defTabSz="182880"/>
                      <a:r>
                        <a:rPr lang="en-US" sz="3600" dirty="0">
                          <a:solidFill>
                            <a:schemeClr val="tx2"/>
                          </a:solidFill>
                        </a:rPr>
                        <a:t>Cash</a:t>
                      </a:r>
                    </a:p>
                  </a:txBody>
                  <a:tcPr>
                    <a:solidFill>
                      <a:schemeClr val="bg1"/>
                    </a:solidFill>
                  </a:tcPr>
                </a:tc>
                <a:tc>
                  <a:txBody>
                    <a:bodyPr/>
                    <a:lstStyle/>
                    <a:p>
                      <a:pPr algn="r"/>
                      <a:r>
                        <a:rPr lang="en-US" sz="3600" u="sng" dirty="0">
                          <a:solidFill>
                            <a:schemeClr val="tx2"/>
                          </a:solidFill>
                        </a:rPr>
                        <a:t>         54,000</a:t>
                      </a:r>
                    </a:p>
                  </a:txBody>
                  <a:tcPr>
                    <a:solidFill>
                      <a:schemeClr val="bg1"/>
                    </a:solidFill>
                  </a:tcPr>
                </a:tc>
                <a:tc>
                  <a:txBody>
                    <a:bodyPr/>
                    <a:lstStyle/>
                    <a:p>
                      <a:pPr algn="r"/>
                      <a:r>
                        <a:rPr lang="en-US" sz="3600" u="sng" dirty="0">
                          <a:solidFill>
                            <a:schemeClr val="tx2"/>
                          </a:solidFill>
                        </a:rPr>
                        <a:t>         37,000</a:t>
                      </a:r>
                    </a:p>
                  </a:txBody>
                  <a:tcPr>
                    <a:solidFill>
                      <a:schemeClr val="bg1"/>
                    </a:solidFill>
                  </a:tcPr>
                </a:tc>
                <a:tc>
                  <a:txBody>
                    <a:bodyPr/>
                    <a:lstStyle/>
                    <a:p>
                      <a:pPr algn="r"/>
                      <a:r>
                        <a:rPr lang="en-US" sz="3600" dirty="0">
                          <a:solidFill>
                            <a:schemeClr val="tx2"/>
                          </a:solidFill>
                        </a:rPr>
                        <a:t>17,000</a:t>
                      </a:r>
                    </a:p>
                  </a:txBody>
                  <a:tcPr>
                    <a:solidFill>
                      <a:schemeClr val="bg1"/>
                    </a:solidFill>
                  </a:tcPr>
                </a:tc>
                <a:tc>
                  <a:txBody>
                    <a:bodyPr/>
                    <a:lstStyle/>
                    <a:p>
                      <a:r>
                        <a:rPr lang="en-US" sz="3600" dirty="0">
                          <a:solidFill>
                            <a:schemeClr val="tx2"/>
                          </a:solidFill>
                        </a:rPr>
                        <a:t>Increase</a:t>
                      </a:r>
                    </a:p>
                  </a:txBody>
                  <a:tcPr>
                    <a:solidFill>
                      <a:schemeClr val="bg1"/>
                    </a:solidFill>
                  </a:tcPr>
                </a:tc>
                <a:extLst>
                  <a:ext uri="{0D108BD9-81ED-4DB2-BD59-A6C34878D82A}">
                    <a16:rowId xmlns:a16="http://schemas.microsoft.com/office/drawing/2014/main" val="3749954555"/>
                  </a:ext>
                </a:extLst>
              </a:tr>
              <a:tr h="593300">
                <a:tc>
                  <a:txBody>
                    <a:bodyPr/>
                    <a:lstStyle/>
                    <a:p>
                      <a:pPr marL="365760" defTabSz="182880"/>
                      <a:r>
                        <a:rPr lang="en-US" sz="3600" dirty="0">
                          <a:solidFill>
                            <a:schemeClr val="tx2"/>
                          </a:solidFill>
                        </a:rPr>
                        <a:t>Totals</a:t>
                      </a:r>
                    </a:p>
                  </a:txBody>
                  <a:tcPr>
                    <a:solidFill>
                      <a:schemeClr val="bg1"/>
                    </a:solidFill>
                  </a:tcPr>
                </a:tc>
                <a:tc>
                  <a:txBody>
                    <a:bodyPr/>
                    <a:lstStyle/>
                    <a:p>
                      <a:pPr algn="r"/>
                      <a:r>
                        <a:rPr lang="en-US" sz="3600" u="dbl" baseline="0" dirty="0">
                          <a:solidFill>
                            <a:schemeClr val="tx2"/>
                          </a:solidFill>
                        </a:rPr>
                        <a:t>NT$599,000</a:t>
                      </a:r>
                    </a:p>
                  </a:txBody>
                  <a:tcPr>
                    <a:solidFill>
                      <a:schemeClr val="bg1"/>
                    </a:solidFill>
                  </a:tcPr>
                </a:tc>
                <a:tc>
                  <a:txBody>
                    <a:bodyPr/>
                    <a:lstStyle/>
                    <a:p>
                      <a:pPr algn="r"/>
                      <a:r>
                        <a:rPr lang="en-US" sz="3600" u="dbl" baseline="0" dirty="0">
                          <a:solidFill>
                            <a:schemeClr val="tx2"/>
                          </a:solidFill>
                        </a:rPr>
                        <a:t>NT$386,000</a:t>
                      </a: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endParaRPr lang="en-US" sz="3600" dirty="0">
                        <a:solidFill>
                          <a:schemeClr val="tx2"/>
                        </a:solidFill>
                      </a:endParaRPr>
                    </a:p>
                  </a:txBody>
                  <a:tcPr>
                    <a:solidFill>
                      <a:schemeClr val="bg1"/>
                    </a:solidFill>
                  </a:tcPr>
                </a:tc>
                <a:extLst>
                  <a:ext uri="{0D108BD9-81ED-4DB2-BD59-A6C34878D82A}">
                    <a16:rowId xmlns:a16="http://schemas.microsoft.com/office/drawing/2014/main" val="2151559353"/>
                  </a:ext>
                </a:extLst>
              </a:tr>
            </a:tbl>
          </a:graphicData>
        </a:graphic>
      </p:graphicFrame>
      <p:sp>
        <p:nvSpPr>
          <p:cNvPr id="5" name="Footer Placeholder 4">
            <a:extLst>
              <a:ext uri="{FF2B5EF4-FFF2-40B4-BE49-F238E27FC236}">
                <a16:creationId xmlns:a16="http://schemas.microsoft.com/office/drawing/2014/main" id="{13A4DB27-98A3-4CE9-993B-9A0951141CE5}"/>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11412072-C783-45D5-B907-970F95305392}"/>
              </a:ext>
            </a:extLst>
          </p:cNvPr>
          <p:cNvSpPr>
            <a:spLocks noGrp="1"/>
          </p:cNvSpPr>
          <p:nvPr>
            <p:ph type="sldNum" sz="quarter" idx="12"/>
          </p:nvPr>
        </p:nvSpPr>
        <p:spPr/>
        <p:txBody>
          <a:bodyPr/>
          <a:lstStyle/>
          <a:p>
            <a:fld id="{EBE3AD81-3AD4-9C46-856E-C08CF1183C60}" type="slidenum">
              <a:rPr lang="en-US" smtClean="0"/>
              <a:pPr/>
              <a:t>43</a:t>
            </a:fld>
            <a:endParaRPr lang="en-US" dirty="0"/>
          </a:p>
        </p:txBody>
      </p:sp>
    </p:spTree>
    <p:extLst>
      <p:ext uri="{BB962C8B-B14F-4D97-AF65-F5344CB8AC3E}">
        <p14:creationId xmlns:p14="http://schemas.microsoft.com/office/powerpoint/2010/main" val="1157045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330E-FFA2-419B-AF01-31CEEEF2EBA4}"/>
              </a:ext>
            </a:extLst>
          </p:cNvPr>
          <p:cNvSpPr>
            <a:spLocks noGrp="1"/>
          </p:cNvSpPr>
          <p:nvPr>
            <p:ph type="title"/>
          </p:nvPr>
        </p:nvSpPr>
        <p:spPr/>
        <p:txBody>
          <a:bodyPr>
            <a:normAutofit/>
          </a:bodyPr>
          <a:lstStyle/>
          <a:p>
            <a:r>
              <a:rPr lang="en-US" altLang="zh-CN" dirty="0"/>
              <a:t>Preparing Statement of Cash Flows – Exercise (3/4)</a:t>
            </a:r>
            <a:endParaRPr lang="en-US" dirty="0"/>
          </a:p>
        </p:txBody>
      </p:sp>
      <p:graphicFrame>
        <p:nvGraphicFramePr>
          <p:cNvPr id="5" name="Content Placeholder 5">
            <a:extLst>
              <a:ext uri="{FF2B5EF4-FFF2-40B4-BE49-F238E27FC236}">
                <a16:creationId xmlns:a16="http://schemas.microsoft.com/office/drawing/2014/main" id="{6D3EA67A-21C8-4251-A9B2-4B5154A7CF6B}"/>
              </a:ext>
            </a:extLst>
          </p:cNvPr>
          <p:cNvGraphicFramePr>
            <a:graphicFrameLocks/>
          </p:cNvGraphicFramePr>
          <p:nvPr>
            <p:extLst>
              <p:ext uri="{D42A27DB-BD31-4B8C-83A1-F6EECF244321}">
                <p14:modId xmlns:p14="http://schemas.microsoft.com/office/powerpoint/2010/main" val="2946672038"/>
              </p:ext>
            </p:extLst>
          </p:nvPr>
        </p:nvGraphicFramePr>
        <p:xfrm>
          <a:off x="1085850" y="2057402"/>
          <a:ext cx="22301200" cy="10337796"/>
        </p:xfrm>
        <a:graphic>
          <a:graphicData uri="http://schemas.openxmlformats.org/drawingml/2006/table">
            <a:tbl>
              <a:tblPr firstRow="1" bandRow="1">
                <a:tableStyleId>{5C22544A-7EE6-4342-B048-85BDC9FD1C3A}</a:tableStyleId>
              </a:tblPr>
              <a:tblGrid>
                <a:gridCol w="8968961">
                  <a:extLst>
                    <a:ext uri="{9D8B030D-6E8A-4147-A177-3AD203B41FA5}">
                      <a16:colId xmlns:a16="http://schemas.microsoft.com/office/drawing/2014/main" val="96234668"/>
                    </a:ext>
                  </a:extLst>
                </a:gridCol>
                <a:gridCol w="3774581">
                  <a:extLst>
                    <a:ext uri="{9D8B030D-6E8A-4147-A177-3AD203B41FA5}">
                      <a16:colId xmlns:a16="http://schemas.microsoft.com/office/drawing/2014/main" val="232054067"/>
                    </a:ext>
                  </a:extLst>
                </a:gridCol>
                <a:gridCol w="3185886">
                  <a:extLst>
                    <a:ext uri="{9D8B030D-6E8A-4147-A177-3AD203B41FA5}">
                      <a16:colId xmlns:a16="http://schemas.microsoft.com/office/drawing/2014/main" val="4076922186"/>
                    </a:ext>
                  </a:extLst>
                </a:gridCol>
                <a:gridCol w="3185886">
                  <a:extLst>
                    <a:ext uri="{9D8B030D-6E8A-4147-A177-3AD203B41FA5}">
                      <a16:colId xmlns:a16="http://schemas.microsoft.com/office/drawing/2014/main" val="4119733361"/>
                    </a:ext>
                  </a:extLst>
                </a:gridCol>
                <a:gridCol w="3185886">
                  <a:extLst>
                    <a:ext uri="{9D8B030D-6E8A-4147-A177-3AD203B41FA5}">
                      <a16:colId xmlns:a16="http://schemas.microsoft.com/office/drawing/2014/main" val="2085936241"/>
                    </a:ext>
                  </a:extLst>
                </a:gridCol>
              </a:tblGrid>
              <a:tr h="2580090">
                <a:tc gridSpan="5">
                  <a:txBody>
                    <a:bodyPr/>
                    <a:lstStyle/>
                    <a:p>
                      <a:pPr algn="ctr"/>
                      <a:r>
                        <a:rPr lang="en-US" sz="3600" dirty="0"/>
                        <a:t>Dragon Ltd.</a:t>
                      </a:r>
                    </a:p>
                    <a:p>
                      <a:pPr algn="ctr"/>
                      <a:r>
                        <a:rPr lang="en-US" sz="3600" dirty="0"/>
                        <a:t>Comparative Statements of Financial Position</a:t>
                      </a:r>
                    </a:p>
                    <a:p>
                      <a:pPr algn="ctr"/>
                      <a:r>
                        <a:rPr lang="en-US" sz="3600" dirty="0"/>
                        <a:t>December 31</a:t>
                      </a:r>
                    </a:p>
                    <a:p>
                      <a:pPr algn="ctr"/>
                      <a:r>
                        <a:rPr lang="en-US" sz="3600" dirty="0"/>
                        <a:t>(NT$ in thousands)</a:t>
                      </a:r>
                    </a:p>
                  </a:txBody>
                  <a:tcPr anchor="ctr">
                    <a:solidFill>
                      <a:srgbClr val="0070C0"/>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extLst>
                  <a:ext uri="{0D108BD9-81ED-4DB2-BD59-A6C34878D82A}">
                    <a16:rowId xmlns:a16="http://schemas.microsoft.com/office/drawing/2014/main" val="3360614480"/>
                  </a:ext>
                </a:extLst>
              </a:tr>
              <a:tr h="2172162">
                <a:tc>
                  <a:txBody>
                    <a:bodyPr/>
                    <a:lstStyle/>
                    <a:p>
                      <a:r>
                        <a:rPr lang="en-US" sz="3600" b="1" u="sng" dirty="0">
                          <a:solidFill>
                            <a:schemeClr val="tx2"/>
                          </a:solidFill>
                        </a:rPr>
                        <a:t>Equity and Liabilities</a:t>
                      </a:r>
                    </a:p>
                  </a:txBody>
                  <a:tcPr anchor="b">
                    <a:solidFill>
                      <a:schemeClr val="bg1"/>
                    </a:solidFill>
                  </a:tcPr>
                </a:tc>
                <a:tc>
                  <a:txBody>
                    <a:bodyPr/>
                    <a:lstStyle/>
                    <a:p>
                      <a:pPr algn="ctr"/>
                      <a:r>
                        <a:rPr lang="en-US" sz="3600" b="1" u="sng" dirty="0">
                          <a:solidFill>
                            <a:schemeClr val="tx2"/>
                          </a:solidFill>
                        </a:rPr>
                        <a:t>2020</a:t>
                      </a:r>
                    </a:p>
                  </a:txBody>
                  <a:tcPr anchor="b">
                    <a:solidFill>
                      <a:schemeClr val="bg1"/>
                    </a:solidFill>
                  </a:tcPr>
                </a:tc>
                <a:tc>
                  <a:txBody>
                    <a:bodyPr/>
                    <a:lstStyle/>
                    <a:p>
                      <a:pPr algn="ctr"/>
                      <a:r>
                        <a:rPr lang="en-US" sz="3600" b="1" u="sng" dirty="0">
                          <a:solidFill>
                            <a:schemeClr val="tx2"/>
                          </a:solidFill>
                        </a:rPr>
                        <a:t>2019</a:t>
                      </a:r>
                    </a:p>
                  </a:txBody>
                  <a:tcPr anchor="b">
                    <a:solidFill>
                      <a:schemeClr val="bg1"/>
                    </a:solidFill>
                  </a:tcPr>
                </a:tc>
                <a:tc gridSpan="2">
                  <a:txBody>
                    <a:bodyPr/>
                    <a:lstStyle/>
                    <a:p>
                      <a:pPr algn="ctr"/>
                      <a:r>
                        <a:rPr lang="en-US" sz="3600" b="1" u="none" dirty="0">
                          <a:solidFill>
                            <a:schemeClr val="tx2"/>
                          </a:solidFill>
                        </a:rPr>
                        <a:t>Change in</a:t>
                      </a:r>
                    </a:p>
                    <a:p>
                      <a:pPr algn="ctr"/>
                      <a:r>
                        <a:rPr lang="en-US" sz="3600" b="1" u="none" dirty="0">
                          <a:solidFill>
                            <a:schemeClr val="tx2"/>
                          </a:solidFill>
                        </a:rPr>
                        <a:t>Account Balance</a:t>
                      </a:r>
                    </a:p>
                    <a:p>
                      <a:pPr algn="ctr"/>
                      <a:r>
                        <a:rPr lang="en-US" sz="3600" b="1" u="sng" dirty="0">
                          <a:solidFill>
                            <a:schemeClr val="tx2"/>
                          </a:solidFill>
                        </a:rPr>
                        <a:t>Increase/Decrease</a:t>
                      </a:r>
                    </a:p>
                  </a:txBody>
                  <a:tcPr>
                    <a:solidFill>
                      <a:schemeClr val="bg1"/>
                    </a:solidFill>
                  </a:tcPr>
                </a:tc>
                <a:tc hMerge="1">
                  <a:txBody>
                    <a:bodyPr/>
                    <a:lstStyle/>
                    <a:p>
                      <a:endParaRPr lang="en-US" sz="1200" b="1" dirty="0"/>
                    </a:p>
                  </a:txBody>
                  <a:tcPr/>
                </a:tc>
                <a:extLst>
                  <a:ext uri="{0D108BD9-81ED-4DB2-BD59-A6C34878D82A}">
                    <a16:rowId xmlns:a16="http://schemas.microsoft.com/office/drawing/2014/main" val="326760148"/>
                  </a:ext>
                </a:extLst>
              </a:tr>
              <a:tr h="930924">
                <a:tc>
                  <a:txBody>
                    <a:bodyPr/>
                    <a:lstStyle/>
                    <a:p>
                      <a:pPr algn="l" defTabSz="182880"/>
                      <a:r>
                        <a:rPr lang="en-US" sz="3600" dirty="0">
                          <a:solidFill>
                            <a:schemeClr val="tx2"/>
                          </a:solidFill>
                        </a:rPr>
                        <a:t>Share capital—ordinary (NT$1 par)</a:t>
                      </a:r>
                    </a:p>
                  </a:txBody>
                  <a:tcPr>
                    <a:solidFill>
                      <a:schemeClr val="bg1"/>
                    </a:solidFill>
                  </a:tcPr>
                </a:tc>
                <a:tc>
                  <a:txBody>
                    <a:bodyPr/>
                    <a:lstStyle/>
                    <a:p>
                      <a:pPr algn="r"/>
                      <a:r>
                        <a:rPr lang="en-US" sz="3600" dirty="0">
                          <a:solidFill>
                            <a:schemeClr val="tx2"/>
                          </a:solidFill>
                        </a:rPr>
                        <a:t>NT$220,000</a:t>
                      </a:r>
                    </a:p>
                  </a:txBody>
                  <a:tcPr>
                    <a:solidFill>
                      <a:schemeClr val="bg1"/>
                    </a:solidFill>
                  </a:tcPr>
                </a:tc>
                <a:tc>
                  <a:txBody>
                    <a:bodyPr/>
                    <a:lstStyle/>
                    <a:p>
                      <a:pPr algn="r"/>
                      <a:r>
                        <a:rPr lang="en-US" sz="3600" dirty="0">
                          <a:solidFill>
                            <a:schemeClr val="tx2"/>
                          </a:solidFill>
                        </a:rPr>
                        <a:t>NT$  60,000</a:t>
                      </a:r>
                    </a:p>
                  </a:txBody>
                  <a:tcPr>
                    <a:solidFill>
                      <a:schemeClr val="bg1"/>
                    </a:solidFill>
                  </a:tcPr>
                </a:tc>
                <a:tc>
                  <a:txBody>
                    <a:bodyPr/>
                    <a:lstStyle/>
                    <a:p>
                      <a:pPr algn="r"/>
                      <a:r>
                        <a:rPr lang="en-US" sz="3600" dirty="0">
                          <a:solidFill>
                            <a:schemeClr val="tx2"/>
                          </a:solidFill>
                        </a:rPr>
                        <a:t>NT$ 160,000</a:t>
                      </a:r>
                    </a:p>
                  </a:txBody>
                  <a:tcPr>
                    <a:solidFill>
                      <a:schemeClr val="bg1"/>
                    </a:solidFill>
                  </a:tcPr>
                </a:tc>
                <a:tc>
                  <a:txBody>
                    <a:bodyPr/>
                    <a:lstStyle/>
                    <a:p>
                      <a:pPr algn="r"/>
                      <a:r>
                        <a:rPr lang="en-US" sz="3600" dirty="0">
                          <a:solidFill>
                            <a:schemeClr val="tx2"/>
                          </a:solidFill>
                        </a:rPr>
                        <a:t>Increase</a:t>
                      </a:r>
                    </a:p>
                  </a:txBody>
                  <a:tcPr>
                    <a:solidFill>
                      <a:schemeClr val="bg1"/>
                    </a:solidFill>
                  </a:tcPr>
                </a:tc>
                <a:extLst>
                  <a:ext uri="{0D108BD9-81ED-4DB2-BD59-A6C34878D82A}">
                    <a16:rowId xmlns:a16="http://schemas.microsoft.com/office/drawing/2014/main" val="2357124415"/>
                  </a:ext>
                </a:extLst>
              </a:tr>
              <a:tr h="930924">
                <a:tc>
                  <a:txBody>
                    <a:bodyPr/>
                    <a:lstStyle/>
                    <a:p>
                      <a:pPr marL="0" lvl="0" algn="l" defTabSz="182880"/>
                      <a:r>
                        <a:rPr lang="en-US" sz="3600" dirty="0">
                          <a:solidFill>
                            <a:schemeClr val="tx2"/>
                          </a:solidFill>
                        </a:rPr>
                        <a:t>Retained earnings</a:t>
                      </a:r>
                    </a:p>
                  </a:txBody>
                  <a:tcPr>
                    <a:solidFill>
                      <a:schemeClr val="bg1"/>
                    </a:solidFill>
                  </a:tcPr>
                </a:tc>
                <a:tc>
                  <a:txBody>
                    <a:bodyPr/>
                    <a:lstStyle/>
                    <a:p>
                      <a:pPr algn="r"/>
                      <a:r>
                        <a:rPr lang="en-US" sz="3600" dirty="0">
                          <a:solidFill>
                            <a:schemeClr val="tx2"/>
                          </a:solidFill>
                        </a:rPr>
                        <a:t>206,000</a:t>
                      </a:r>
                    </a:p>
                  </a:txBody>
                  <a:tcPr>
                    <a:solidFill>
                      <a:schemeClr val="bg1"/>
                    </a:solidFill>
                  </a:tcPr>
                </a:tc>
                <a:tc>
                  <a:txBody>
                    <a:bodyPr/>
                    <a:lstStyle/>
                    <a:p>
                      <a:pPr algn="r"/>
                      <a:r>
                        <a:rPr lang="en-US" sz="3600" dirty="0">
                          <a:solidFill>
                            <a:schemeClr val="tx2"/>
                          </a:solidFill>
                        </a:rPr>
                        <a:t>136,000</a:t>
                      </a:r>
                    </a:p>
                  </a:txBody>
                  <a:tcPr>
                    <a:solidFill>
                      <a:schemeClr val="bg1"/>
                    </a:solidFill>
                  </a:tcPr>
                </a:tc>
                <a:tc>
                  <a:txBody>
                    <a:bodyPr/>
                    <a:lstStyle/>
                    <a:p>
                      <a:pPr algn="r"/>
                      <a:r>
                        <a:rPr lang="en-US" sz="3600" dirty="0">
                          <a:solidFill>
                            <a:schemeClr val="tx2"/>
                          </a:solidFill>
                        </a:rPr>
                        <a:t>70,000</a:t>
                      </a:r>
                    </a:p>
                  </a:txBody>
                  <a:tcPr>
                    <a:solidFill>
                      <a:schemeClr val="bg1"/>
                    </a:solidFill>
                  </a:tcPr>
                </a:tc>
                <a:tc>
                  <a:txBody>
                    <a:bodyPr/>
                    <a:lstStyle/>
                    <a:p>
                      <a:pPr algn="r"/>
                      <a:r>
                        <a:rPr lang="en-US" sz="3600" dirty="0">
                          <a:solidFill>
                            <a:schemeClr val="tx2"/>
                          </a:solidFill>
                        </a:rPr>
                        <a:t>Increase</a:t>
                      </a:r>
                    </a:p>
                  </a:txBody>
                  <a:tcPr>
                    <a:solidFill>
                      <a:schemeClr val="bg1"/>
                    </a:solidFill>
                  </a:tcPr>
                </a:tc>
                <a:extLst>
                  <a:ext uri="{0D108BD9-81ED-4DB2-BD59-A6C34878D82A}">
                    <a16:rowId xmlns:a16="http://schemas.microsoft.com/office/drawing/2014/main" val="1421181834"/>
                  </a:ext>
                </a:extLst>
              </a:tr>
              <a:tr h="930924">
                <a:tc>
                  <a:txBody>
                    <a:bodyPr/>
                    <a:lstStyle/>
                    <a:p>
                      <a:pPr marL="0" lvl="0" algn="l" defTabSz="182880"/>
                      <a:r>
                        <a:rPr lang="en-US" sz="3600" dirty="0">
                          <a:solidFill>
                            <a:schemeClr val="tx2"/>
                          </a:solidFill>
                        </a:rPr>
                        <a:t>Bonds payable</a:t>
                      </a:r>
                    </a:p>
                  </a:txBody>
                  <a:tcPr>
                    <a:solidFill>
                      <a:schemeClr val="bg1"/>
                    </a:solidFill>
                  </a:tcPr>
                </a:tc>
                <a:tc>
                  <a:txBody>
                    <a:bodyPr/>
                    <a:lstStyle/>
                    <a:p>
                      <a:pPr algn="r"/>
                      <a:r>
                        <a:rPr lang="en-US" sz="3600" dirty="0">
                          <a:solidFill>
                            <a:schemeClr val="tx2"/>
                          </a:solidFill>
                        </a:rPr>
                        <a:t>140,000</a:t>
                      </a:r>
                    </a:p>
                  </a:txBody>
                  <a:tcPr>
                    <a:solidFill>
                      <a:schemeClr val="bg1"/>
                    </a:solidFill>
                  </a:tcPr>
                </a:tc>
                <a:tc>
                  <a:txBody>
                    <a:bodyPr/>
                    <a:lstStyle/>
                    <a:p>
                      <a:pPr algn="r"/>
                      <a:r>
                        <a:rPr lang="en-US" sz="3600" dirty="0">
                          <a:solidFill>
                            <a:schemeClr val="tx2"/>
                          </a:solidFill>
                        </a:rPr>
                        <a:t>150,000</a:t>
                      </a:r>
                    </a:p>
                  </a:txBody>
                  <a:tcPr>
                    <a:solidFill>
                      <a:schemeClr val="bg1"/>
                    </a:solidFill>
                  </a:tcPr>
                </a:tc>
                <a:tc>
                  <a:txBody>
                    <a:bodyPr/>
                    <a:lstStyle/>
                    <a:p>
                      <a:pPr algn="r"/>
                      <a:r>
                        <a:rPr lang="en-US" sz="3600" dirty="0">
                          <a:solidFill>
                            <a:schemeClr val="tx2"/>
                          </a:solidFill>
                        </a:rPr>
                        <a:t>10,000</a:t>
                      </a:r>
                    </a:p>
                  </a:txBody>
                  <a:tcPr>
                    <a:solidFill>
                      <a:schemeClr val="bg1"/>
                    </a:solidFill>
                  </a:tcPr>
                </a:tc>
                <a:tc>
                  <a:txBody>
                    <a:bodyPr/>
                    <a:lstStyle/>
                    <a:p>
                      <a:pPr algn="r"/>
                      <a:r>
                        <a:rPr lang="en-US" sz="3600" dirty="0">
                          <a:solidFill>
                            <a:schemeClr val="tx2"/>
                          </a:solidFill>
                        </a:rPr>
                        <a:t>Decrease</a:t>
                      </a:r>
                    </a:p>
                  </a:txBody>
                  <a:tcPr>
                    <a:solidFill>
                      <a:schemeClr val="bg1"/>
                    </a:solidFill>
                  </a:tcPr>
                </a:tc>
                <a:extLst>
                  <a:ext uri="{0D108BD9-81ED-4DB2-BD59-A6C34878D82A}">
                    <a16:rowId xmlns:a16="http://schemas.microsoft.com/office/drawing/2014/main" val="1437544714"/>
                  </a:ext>
                </a:extLst>
              </a:tr>
              <a:tr h="930924">
                <a:tc>
                  <a:txBody>
                    <a:bodyPr/>
                    <a:lstStyle/>
                    <a:p>
                      <a:pPr marL="0" lvl="0" algn="l" defTabSz="182880"/>
                      <a:r>
                        <a:rPr lang="en-US" sz="3600" dirty="0">
                          <a:solidFill>
                            <a:schemeClr val="tx2"/>
                          </a:solidFill>
                        </a:rPr>
                        <a:t>Accounts payable</a:t>
                      </a:r>
                    </a:p>
                  </a:txBody>
                  <a:tcPr>
                    <a:solidFill>
                      <a:schemeClr val="bg1"/>
                    </a:solidFill>
                  </a:tcPr>
                </a:tc>
                <a:tc>
                  <a:txBody>
                    <a:bodyPr/>
                    <a:lstStyle/>
                    <a:p>
                      <a:pPr algn="r"/>
                      <a:r>
                        <a:rPr lang="en-US" sz="3600" dirty="0">
                          <a:solidFill>
                            <a:schemeClr val="tx2"/>
                          </a:solidFill>
                        </a:rPr>
                        <a:t>23,000</a:t>
                      </a:r>
                    </a:p>
                  </a:txBody>
                  <a:tcPr>
                    <a:solidFill>
                      <a:schemeClr val="bg1"/>
                    </a:solidFill>
                  </a:tcPr>
                </a:tc>
                <a:tc>
                  <a:txBody>
                    <a:bodyPr/>
                    <a:lstStyle/>
                    <a:p>
                      <a:pPr algn="r"/>
                      <a:r>
                        <a:rPr lang="en-US" sz="3600" dirty="0">
                          <a:solidFill>
                            <a:schemeClr val="tx2"/>
                          </a:solidFill>
                        </a:rPr>
                        <a:t>40,000</a:t>
                      </a:r>
                    </a:p>
                  </a:txBody>
                  <a:tcPr>
                    <a:solidFill>
                      <a:schemeClr val="bg1"/>
                    </a:solidFill>
                  </a:tcPr>
                </a:tc>
                <a:tc>
                  <a:txBody>
                    <a:bodyPr/>
                    <a:lstStyle/>
                    <a:p>
                      <a:pPr algn="r"/>
                      <a:r>
                        <a:rPr lang="en-US" sz="3600" dirty="0">
                          <a:solidFill>
                            <a:schemeClr val="tx2"/>
                          </a:solidFill>
                        </a:rPr>
                        <a:t>17,000</a:t>
                      </a:r>
                    </a:p>
                  </a:txBody>
                  <a:tcPr>
                    <a:solidFill>
                      <a:schemeClr val="bg1"/>
                    </a:solidFill>
                  </a:tcPr>
                </a:tc>
                <a:tc>
                  <a:txBody>
                    <a:bodyPr/>
                    <a:lstStyle/>
                    <a:p>
                      <a:pPr algn="r"/>
                      <a:r>
                        <a:rPr lang="en-US" sz="3600" dirty="0">
                          <a:solidFill>
                            <a:schemeClr val="tx2"/>
                          </a:solidFill>
                        </a:rPr>
                        <a:t>Decrease</a:t>
                      </a:r>
                    </a:p>
                  </a:txBody>
                  <a:tcPr>
                    <a:solidFill>
                      <a:schemeClr val="bg1"/>
                    </a:solidFill>
                  </a:tcPr>
                </a:tc>
                <a:extLst>
                  <a:ext uri="{0D108BD9-81ED-4DB2-BD59-A6C34878D82A}">
                    <a16:rowId xmlns:a16="http://schemas.microsoft.com/office/drawing/2014/main" val="3040795555"/>
                  </a:ext>
                </a:extLst>
              </a:tr>
              <a:tr h="930924">
                <a:tc>
                  <a:txBody>
                    <a:bodyPr/>
                    <a:lstStyle/>
                    <a:p>
                      <a:pPr marL="0" marR="0" lvl="0" indent="0" algn="l" defTabSz="182880" rtl="0" eaLnBrk="1" fontAlgn="auto" latinLnBrk="0" hangingPunct="1">
                        <a:lnSpc>
                          <a:spcPct val="100000"/>
                        </a:lnSpc>
                        <a:spcBef>
                          <a:spcPts val="0"/>
                        </a:spcBef>
                        <a:spcAft>
                          <a:spcPts val="0"/>
                        </a:spcAft>
                        <a:buClrTx/>
                        <a:buSzTx/>
                        <a:buFontTx/>
                        <a:buNone/>
                        <a:tabLst/>
                        <a:defRPr/>
                      </a:pPr>
                      <a:r>
                        <a:rPr lang="en-US" sz="3600" dirty="0">
                          <a:solidFill>
                            <a:schemeClr val="tx2"/>
                          </a:solidFill>
                        </a:rPr>
                        <a:t>Accrued expenses payable</a:t>
                      </a:r>
                    </a:p>
                  </a:txBody>
                  <a:tcPr>
                    <a:solidFill>
                      <a:schemeClr val="bg1"/>
                    </a:solidFill>
                  </a:tcPr>
                </a:tc>
                <a:tc>
                  <a:txBody>
                    <a:bodyPr/>
                    <a:lstStyle/>
                    <a:p>
                      <a:pPr algn="r"/>
                      <a:r>
                        <a:rPr lang="en-US" sz="3600" dirty="0">
                          <a:solidFill>
                            <a:schemeClr val="tx2"/>
                          </a:solidFill>
                        </a:rPr>
                        <a:t>10,000</a:t>
                      </a:r>
                    </a:p>
                  </a:txBody>
                  <a:tcPr>
                    <a:solidFill>
                      <a:schemeClr val="bg1"/>
                    </a:solidFill>
                  </a:tcPr>
                </a:tc>
                <a:tc>
                  <a:txBody>
                    <a:bodyPr/>
                    <a:lstStyle/>
                    <a:p>
                      <a:pPr algn="ctr"/>
                      <a:r>
                        <a:rPr lang="en-US" sz="3600" dirty="0">
                          <a:solidFill>
                            <a:schemeClr val="tx2"/>
                          </a:solidFill>
                        </a:rPr>
                        <a:t>-0-</a:t>
                      </a:r>
                    </a:p>
                  </a:txBody>
                  <a:tcPr>
                    <a:solidFill>
                      <a:schemeClr val="bg1"/>
                    </a:solidFill>
                  </a:tcPr>
                </a:tc>
                <a:tc>
                  <a:txBody>
                    <a:bodyPr/>
                    <a:lstStyle/>
                    <a:p>
                      <a:pPr algn="r"/>
                      <a:r>
                        <a:rPr lang="en-US" sz="3600" dirty="0">
                          <a:solidFill>
                            <a:schemeClr val="tx2"/>
                          </a:solidFill>
                        </a:rPr>
                        <a:t>10,000</a:t>
                      </a:r>
                    </a:p>
                  </a:txBody>
                  <a:tcPr>
                    <a:solidFill>
                      <a:schemeClr val="bg1"/>
                    </a:solidFill>
                  </a:tcPr>
                </a:tc>
                <a:tc>
                  <a:txBody>
                    <a:bodyPr/>
                    <a:lstStyle/>
                    <a:p>
                      <a:pPr algn="r"/>
                      <a:r>
                        <a:rPr lang="en-US" sz="3600" dirty="0">
                          <a:solidFill>
                            <a:schemeClr val="tx2"/>
                          </a:solidFill>
                        </a:rPr>
                        <a:t>Increase</a:t>
                      </a:r>
                    </a:p>
                  </a:txBody>
                  <a:tcPr>
                    <a:solidFill>
                      <a:schemeClr val="bg1"/>
                    </a:solidFill>
                  </a:tcPr>
                </a:tc>
                <a:extLst>
                  <a:ext uri="{0D108BD9-81ED-4DB2-BD59-A6C34878D82A}">
                    <a16:rowId xmlns:a16="http://schemas.microsoft.com/office/drawing/2014/main" val="2159872453"/>
                  </a:ext>
                </a:extLst>
              </a:tr>
              <a:tr h="930924">
                <a:tc>
                  <a:txBody>
                    <a:bodyPr/>
                    <a:lstStyle/>
                    <a:p>
                      <a:pPr marL="365760" defTabSz="182880"/>
                      <a:r>
                        <a:rPr lang="en-US" sz="3600" dirty="0">
                          <a:solidFill>
                            <a:schemeClr val="tx2"/>
                          </a:solidFill>
                        </a:rPr>
                        <a:t>Totals</a:t>
                      </a:r>
                    </a:p>
                  </a:txBody>
                  <a:tcPr>
                    <a:solidFill>
                      <a:schemeClr val="bg1"/>
                    </a:solidFill>
                  </a:tcPr>
                </a:tc>
                <a:tc>
                  <a:txBody>
                    <a:bodyPr/>
                    <a:lstStyle/>
                    <a:p>
                      <a:pPr algn="r"/>
                      <a:r>
                        <a:rPr lang="en-US" sz="3600" u="dbl" baseline="0" dirty="0">
                          <a:solidFill>
                            <a:schemeClr val="tx2"/>
                          </a:solidFill>
                        </a:rPr>
                        <a:t>NT$599,000</a:t>
                      </a:r>
                    </a:p>
                  </a:txBody>
                  <a:tcPr>
                    <a:solidFill>
                      <a:schemeClr val="bg1"/>
                    </a:solidFill>
                  </a:tcPr>
                </a:tc>
                <a:tc>
                  <a:txBody>
                    <a:bodyPr/>
                    <a:lstStyle/>
                    <a:p>
                      <a:pPr algn="r"/>
                      <a:r>
                        <a:rPr lang="en-US" sz="3600" u="dbl" baseline="0" dirty="0">
                          <a:solidFill>
                            <a:schemeClr val="tx2"/>
                          </a:solidFill>
                        </a:rPr>
                        <a:t>NT$386,000</a:t>
                      </a: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endParaRPr lang="en-US" sz="3600" dirty="0">
                        <a:solidFill>
                          <a:schemeClr val="tx2"/>
                        </a:solidFill>
                      </a:endParaRPr>
                    </a:p>
                  </a:txBody>
                  <a:tcPr>
                    <a:solidFill>
                      <a:schemeClr val="bg1"/>
                    </a:solidFill>
                  </a:tcPr>
                </a:tc>
                <a:extLst>
                  <a:ext uri="{0D108BD9-81ED-4DB2-BD59-A6C34878D82A}">
                    <a16:rowId xmlns:a16="http://schemas.microsoft.com/office/drawing/2014/main" val="2151559353"/>
                  </a:ext>
                </a:extLst>
              </a:tr>
            </a:tbl>
          </a:graphicData>
        </a:graphic>
      </p:graphicFrame>
      <p:sp>
        <p:nvSpPr>
          <p:cNvPr id="3" name="Footer Placeholder 2">
            <a:extLst>
              <a:ext uri="{FF2B5EF4-FFF2-40B4-BE49-F238E27FC236}">
                <a16:creationId xmlns:a16="http://schemas.microsoft.com/office/drawing/2014/main" id="{08C9FF5E-8CAF-49B9-BEE8-66C4D5BAF5F6}"/>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0BD2FFC5-2D42-4841-BB88-3CDDB279321A}"/>
              </a:ext>
            </a:extLst>
          </p:cNvPr>
          <p:cNvSpPr>
            <a:spLocks noGrp="1"/>
          </p:cNvSpPr>
          <p:nvPr>
            <p:ph type="sldNum" sz="quarter" idx="12"/>
          </p:nvPr>
        </p:nvSpPr>
        <p:spPr/>
        <p:txBody>
          <a:bodyPr/>
          <a:lstStyle/>
          <a:p>
            <a:fld id="{EBE3AD81-3AD4-9C46-856E-C08CF1183C60}" type="slidenum">
              <a:rPr lang="en-US" smtClean="0"/>
              <a:pPr/>
              <a:t>44</a:t>
            </a:fld>
            <a:endParaRPr lang="en-US" dirty="0"/>
          </a:p>
        </p:txBody>
      </p:sp>
    </p:spTree>
    <p:extLst>
      <p:ext uri="{BB962C8B-B14F-4D97-AF65-F5344CB8AC3E}">
        <p14:creationId xmlns:p14="http://schemas.microsoft.com/office/powerpoint/2010/main" val="575863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330E-FFA2-419B-AF01-31CEEEF2EBA4}"/>
              </a:ext>
            </a:extLst>
          </p:cNvPr>
          <p:cNvSpPr>
            <a:spLocks noGrp="1"/>
          </p:cNvSpPr>
          <p:nvPr>
            <p:ph type="title"/>
          </p:nvPr>
        </p:nvSpPr>
        <p:spPr/>
        <p:txBody>
          <a:bodyPr>
            <a:normAutofit/>
          </a:bodyPr>
          <a:lstStyle/>
          <a:p>
            <a:r>
              <a:rPr lang="en-US" altLang="zh-CN" dirty="0"/>
              <a:t>Preparing Statement of Cash Flows – Exercise (4/4)</a:t>
            </a:r>
            <a:endParaRPr lang="en-US" dirty="0"/>
          </a:p>
        </p:txBody>
      </p:sp>
      <p:graphicFrame>
        <p:nvGraphicFramePr>
          <p:cNvPr id="4" name="Content Placeholder 5">
            <a:extLst>
              <a:ext uri="{FF2B5EF4-FFF2-40B4-BE49-F238E27FC236}">
                <a16:creationId xmlns:a16="http://schemas.microsoft.com/office/drawing/2014/main" id="{D0DB4CCE-3811-467B-81AE-0D918F5218A2}"/>
              </a:ext>
            </a:extLst>
          </p:cNvPr>
          <p:cNvGraphicFramePr>
            <a:graphicFrameLocks/>
          </p:cNvGraphicFramePr>
          <p:nvPr>
            <p:extLst>
              <p:ext uri="{D42A27DB-BD31-4B8C-83A1-F6EECF244321}">
                <p14:modId xmlns:p14="http://schemas.microsoft.com/office/powerpoint/2010/main" val="1400205628"/>
              </p:ext>
            </p:extLst>
          </p:nvPr>
        </p:nvGraphicFramePr>
        <p:xfrm>
          <a:off x="990600" y="2206579"/>
          <a:ext cx="22301200" cy="10311689"/>
        </p:xfrm>
        <a:graphic>
          <a:graphicData uri="http://schemas.openxmlformats.org/drawingml/2006/table">
            <a:tbl>
              <a:tblPr firstRow="1" bandRow="1">
                <a:tableStyleId>{5C22544A-7EE6-4342-B048-85BDC9FD1C3A}</a:tableStyleId>
              </a:tblPr>
              <a:tblGrid>
                <a:gridCol w="13291833">
                  <a:extLst>
                    <a:ext uri="{9D8B030D-6E8A-4147-A177-3AD203B41FA5}">
                      <a16:colId xmlns:a16="http://schemas.microsoft.com/office/drawing/2014/main" val="96234668"/>
                    </a:ext>
                  </a:extLst>
                </a:gridCol>
                <a:gridCol w="4395325">
                  <a:extLst>
                    <a:ext uri="{9D8B030D-6E8A-4147-A177-3AD203B41FA5}">
                      <a16:colId xmlns:a16="http://schemas.microsoft.com/office/drawing/2014/main" val="232054067"/>
                    </a:ext>
                  </a:extLst>
                </a:gridCol>
                <a:gridCol w="769009">
                  <a:extLst>
                    <a:ext uri="{9D8B030D-6E8A-4147-A177-3AD203B41FA5}">
                      <a16:colId xmlns:a16="http://schemas.microsoft.com/office/drawing/2014/main" val="4119733361"/>
                    </a:ext>
                  </a:extLst>
                </a:gridCol>
                <a:gridCol w="3845033">
                  <a:extLst>
                    <a:ext uri="{9D8B030D-6E8A-4147-A177-3AD203B41FA5}">
                      <a16:colId xmlns:a16="http://schemas.microsoft.com/office/drawing/2014/main" val="2085936241"/>
                    </a:ext>
                  </a:extLst>
                </a:gridCol>
              </a:tblGrid>
              <a:tr h="2646069">
                <a:tc gridSpan="4">
                  <a:txBody>
                    <a:bodyPr/>
                    <a:lstStyle/>
                    <a:p>
                      <a:pPr algn="ctr"/>
                      <a:r>
                        <a:rPr lang="en-US" sz="3600" dirty="0"/>
                        <a:t>Dragon Ltd.</a:t>
                      </a:r>
                    </a:p>
                    <a:p>
                      <a:pPr algn="ctr"/>
                      <a:r>
                        <a:rPr lang="en-US" sz="3600" dirty="0"/>
                        <a:t>Income Statement</a:t>
                      </a:r>
                    </a:p>
                    <a:p>
                      <a:pPr algn="ctr"/>
                      <a:r>
                        <a:rPr lang="en-US" sz="3600" dirty="0"/>
                        <a:t>For the Year Ended December 31, 2020</a:t>
                      </a:r>
                    </a:p>
                    <a:p>
                      <a:pPr algn="ctr"/>
                      <a:r>
                        <a:rPr lang="en-US" sz="3600" dirty="0"/>
                        <a:t>(NT$ in thousands)</a:t>
                      </a:r>
                    </a:p>
                  </a:txBody>
                  <a:tcPr anchor="ctr">
                    <a:solidFill>
                      <a:srgbClr val="0070C0"/>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extLst>
                  <a:ext uri="{0D108BD9-81ED-4DB2-BD59-A6C34878D82A}">
                    <a16:rowId xmlns:a16="http://schemas.microsoft.com/office/drawing/2014/main" val="3360614480"/>
                  </a:ext>
                </a:extLst>
              </a:tr>
              <a:tr h="1436439">
                <a:tc>
                  <a:txBody>
                    <a:bodyPr/>
                    <a:lstStyle/>
                    <a:p>
                      <a:r>
                        <a:rPr lang="en-US" sz="3600" b="0" u="none" dirty="0">
                          <a:solidFill>
                            <a:schemeClr val="tx2"/>
                          </a:solidFill>
                        </a:rPr>
                        <a:t>Sales revenue</a:t>
                      </a:r>
                    </a:p>
                  </a:txBody>
                  <a:tcPr anchor="b">
                    <a:solidFill>
                      <a:schemeClr val="bg1"/>
                    </a:solidFill>
                  </a:tcPr>
                </a:tc>
                <a:tc>
                  <a:txBody>
                    <a:bodyPr/>
                    <a:lstStyle/>
                    <a:p>
                      <a:pPr algn="r"/>
                      <a:endParaRPr lang="en-US" sz="3600" b="1" u="sng" dirty="0">
                        <a:solidFill>
                          <a:schemeClr val="tx2"/>
                        </a:solidFill>
                      </a:endParaRPr>
                    </a:p>
                  </a:txBody>
                  <a:tcPr anchor="b">
                    <a:solidFill>
                      <a:schemeClr val="bg1"/>
                    </a:solidFill>
                  </a:tcPr>
                </a:tc>
                <a:tc>
                  <a:txBody>
                    <a:bodyPr/>
                    <a:lstStyle/>
                    <a:p>
                      <a:pPr algn="r"/>
                      <a:endParaRPr lang="en-US" sz="3600" b="1" u="sng" dirty="0">
                        <a:solidFill>
                          <a:schemeClr val="tx2"/>
                        </a:solidFill>
                      </a:endParaRPr>
                    </a:p>
                  </a:txBody>
                  <a:tcPr>
                    <a:solidFill>
                      <a:schemeClr val="bg1"/>
                    </a:solidFill>
                  </a:tcPr>
                </a:tc>
                <a:tc>
                  <a:txBody>
                    <a:bodyPr/>
                    <a:lstStyle/>
                    <a:p>
                      <a:pPr algn="r"/>
                      <a:r>
                        <a:rPr lang="en-US" sz="3600" u="dbl" baseline="0" dirty="0">
                          <a:solidFill>
                            <a:schemeClr val="tx2"/>
                          </a:solidFill>
                        </a:rPr>
                        <a:t>NT$ 890,000</a:t>
                      </a:r>
                      <a:endParaRPr lang="en-US" sz="3600" b="1" u="sng" dirty="0">
                        <a:solidFill>
                          <a:schemeClr val="tx2"/>
                        </a:solidFill>
                      </a:endParaRPr>
                    </a:p>
                  </a:txBody>
                  <a:tcPr>
                    <a:solidFill>
                      <a:schemeClr val="bg1"/>
                    </a:solidFill>
                  </a:tcPr>
                </a:tc>
                <a:extLst>
                  <a:ext uri="{0D108BD9-81ED-4DB2-BD59-A6C34878D82A}">
                    <a16:rowId xmlns:a16="http://schemas.microsoft.com/office/drawing/2014/main" val="326760148"/>
                  </a:ext>
                </a:extLst>
              </a:tr>
              <a:tr h="889883">
                <a:tc>
                  <a:txBody>
                    <a:bodyPr/>
                    <a:lstStyle/>
                    <a:p>
                      <a:pPr defTabSz="182880"/>
                      <a:r>
                        <a:rPr lang="en-US" sz="3600" dirty="0">
                          <a:solidFill>
                            <a:schemeClr val="tx2"/>
                          </a:solidFill>
                        </a:rPr>
                        <a:t>Cost of goods sold</a:t>
                      </a:r>
                    </a:p>
                  </a:txBody>
                  <a:tcPr>
                    <a:solidFill>
                      <a:schemeClr val="bg1"/>
                    </a:solidFill>
                  </a:tcPr>
                </a:tc>
                <a:tc>
                  <a:txBody>
                    <a:bodyPr/>
                    <a:lstStyle/>
                    <a:p>
                      <a:pPr algn="r"/>
                      <a:r>
                        <a:rPr lang="en-US" sz="3600" u="none" baseline="0" dirty="0">
                          <a:solidFill>
                            <a:schemeClr val="tx2"/>
                          </a:solidFill>
                        </a:rPr>
                        <a:t>NT$465,000</a:t>
                      </a:r>
                      <a:endParaRPr lang="en-US" sz="3600" u="none" dirty="0">
                        <a:solidFill>
                          <a:schemeClr val="tx2"/>
                        </a:solidFill>
                      </a:endParaRP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pPr algn="r"/>
                      <a:endParaRPr lang="en-US" sz="3600" dirty="0">
                        <a:solidFill>
                          <a:schemeClr val="tx2"/>
                        </a:solidFill>
                      </a:endParaRPr>
                    </a:p>
                  </a:txBody>
                  <a:tcPr>
                    <a:solidFill>
                      <a:schemeClr val="bg1"/>
                    </a:solidFill>
                  </a:tcPr>
                </a:tc>
                <a:extLst>
                  <a:ext uri="{0D108BD9-81ED-4DB2-BD59-A6C34878D82A}">
                    <a16:rowId xmlns:a16="http://schemas.microsoft.com/office/drawing/2014/main" val="2357124415"/>
                  </a:ext>
                </a:extLst>
              </a:tr>
              <a:tr h="889883">
                <a:tc>
                  <a:txBody>
                    <a:bodyPr/>
                    <a:lstStyle/>
                    <a:p>
                      <a:pPr marL="0" lvl="0" defTabSz="182880"/>
                      <a:r>
                        <a:rPr lang="en-US" sz="3600" dirty="0">
                          <a:solidFill>
                            <a:schemeClr val="tx2"/>
                          </a:solidFill>
                        </a:rPr>
                        <a:t>Operating expenses</a:t>
                      </a:r>
                    </a:p>
                  </a:txBody>
                  <a:tcPr>
                    <a:solidFill>
                      <a:schemeClr val="bg1"/>
                    </a:solidFill>
                  </a:tcPr>
                </a:tc>
                <a:tc>
                  <a:txBody>
                    <a:bodyPr/>
                    <a:lstStyle/>
                    <a:p>
                      <a:pPr algn="r"/>
                      <a:r>
                        <a:rPr lang="en-US" sz="3600" dirty="0">
                          <a:solidFill>
                            <a:schemeClr val="tx2"/>
                          </a:solidFill>
                        </a:rPr>
                        <a:t>221,000</a:t>
                      </a: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pPr algn="r"/>
                      <a:endParaRPr lang="en-US" sz="3600" dirty="0">
                        <a:solidFill>
                          <a:schemeClr val="tx2"/>
                        </a:solidFill>
                      </a:endParaRPr>
                    </a:p>
                  </a:txBody>
                  <a:tcPr>
                    <a:solidFill>
                      <a:schemeClr val="bg1"/>
                    </a:solidFill>
                  </a:tcPr>
                </a:tc>
                <a:extLst>
                  <a:ext uri="{0D108BD9-81ED-4DB2-BD59-A6C34878D82A}">
                    <a16:rowId xmlns:a16="http://schemas.microsoft.com/office/drawing/2014/main" val="1421181834"/>
                  </a:ext>
                </a:extLst>
              </a:tr>
              <a:tr h="889883">
                <a:tc>
                  <a:txBody>
                    <a:bodyPr/>
                    <a:lstStyle/>
                    <a:p>
                      <a:pPr marL="0" lvl="0" defTabSz="182880"/>
                      <a:r>
                        <a:rPr lang="en-US" sz="3600" dirty="0">
                          <a:solidFill>
                            <a:schemeClr val="tx2"/>
                          </a:solidFill>
                        </a:rPr>
                        <a:t>Interest expense</a:t>
                      </a:r>
                    </a:p>
                  </a:txBody>
                  <a:tcPr>
                    <a:solidFill>
                      <a:schemeClr val="bg1"/>
                    </a:solidFill>
                  </a:tcPr>
                </a:tc>
                <a:tc>
                  <a:txBody>
                    <a:bodyPr/>
                    <a:lstStyle/>
                    <a:p>
                      <a:pPr algn="r"/>
                      <a:r>
                        <a:rPr lang="en-US" sz="3600" dirty="0">
                          <a:solidFill>
                            <a:schemeClr val="tx2"/>
                          </a:solidFill>
                        </a:rPr>
                        <a:t>12,000</a:t>
                      </a: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pPr algn="r"/>
                      <a:endParaRPr lang="en-US" sz="3600" dirty="0">
                        <a:solidFill>
                          <a:schemeClr val="tx2"/>
                        </a:solidFill>
                      </a:endParaRPr>
                    </a:p>
                  </a:txBody>
                  <a:tcPr>
                    <a:solidFill>
                      <a:schemeClr val="bg1"/>
                    </a:solidFill>
                  </a:tcPr>
                </a:tc>
                <a:extLst>
                  <a:ext uri="{0D108BD9-81ED-4DB2-BD59-A6C34878D82A}">
                    <a16:rowId xmlns:a16="http://schemas.microsoft.com/office/drawing/2014/main" val="1437544714"/>
                  </a:ext>
                </a:extLst>
              </a:tr>
              <a:tr h="889883">
                <a:tc>
                  <a:txBody>
                    <a:bodyPr/>
                    <a:lstStyle/>
                    <a:p>
                      <a:pPr marL="0" lvl="0" defTabSz="182880"/>
                      <a:r>
                        <a:rPr lang="en-US" sz="3600" dirty="0">
                          <a:solidFill>
                            <a:schemeClr val="tx2"/>
                          </a:solidFill>
                        </a:rPr>
                        <a:t>Loss on disposal of plant assets</a:t>
                      </a:r>
                    </a:p>
                  </a:txBody>
                  <a:tcPr>
                    <a:solidFill>
                      <a:schemeClr val="bg1"/>
                    </a:solidFill>
                  </a:tcPr>
                </a:tc>
                <a:tc>
                  <a:txBody>
                    <a:bodyPr/>
                    <a:lstStyle/>
                    <a:p>
                      <a:pPr algn="r"/>
                      <a:r>
                        <a:rPr lang="en-US" sz="3600" u="sng" dirty="0">
                          <a:solidFill>
                            <a:schemeClr val="tx2"/>
                          </a:solidFill>
                        </a:rPr>
                        <a:t>           2,000</a:t>
                      </a:r>
                    </a:p>
                  </a:txBody>
                  <a:tcPr>
                    <a:solidFill>
                      <a:schemeClr val="bg1"/>
                    </a:solidFill>
                  </a:tcPr>
                </a:tc>
                <a:tc>
                  <a:txBody>
                    <a:bodyPr/>
                    <a:lstStyle/>
                    <a:p>
                      <a:pPr algn="r"/>
                      <a:endParaRPr lang="en-US" sz="3600" u="sng" dirty="0">
                        <a:solidFill>
                          <a:schemeClr val="tx2"/>
                        </a:solidFill>
                      </a:endParaRPr>
                    </a:p>
                  </a:txBody>
                  <a:tcPr>
                    <a:solidFill>
                      <a:schemeClr val="bg1"/>
                    </a:solidFill>
                  </a:tcPr>
                </a:tc>
                <a:tc>
                  <a:txBody>
                    <a:bodyPr/>
                    <a:lstStyle/>
                    <a:p>
                      <a:pPr algn="r"/>
                      <a:r>
                        <a:rPr lang="en-US" sz="3600" u="sng" dirty="0">
                          <a:solidFill>
                            <a:schemeClr val="tx2"/>
                          </a:solidFill>
                        </a:rPr>
                        <a:t>       700,000</a:t>
                      </a:r>
                    </a:p>
                  </a:txBody>
                  <a:tcPr>
                    <a:solidFill>
                      <a:schemeClr val="bg1"/>
                    </a:solidFill>
                  </a:tcPr>
                </a:tc>
                <a:extLst>
                  <a:ext uri="{0D108BD9-81ED-4DB2-BD59-A6C34878D82A}">
                    <a16:rowId xmlns:a16="http://schemas.microsoft.com/office/drawing/2014/main" val="3040795555"/>
                  </a:ext>
                </a:extLst>
              </a:tr>
              <a:tr h="889883">
                <a:tc>
                  <a:txBody>
                    <a:bodyPr/>
                    <a:lstStyle/>
                    <a:p>
                      <a:pPr marL="0" defTabSz="182880"/>
                      <a:r>
                        <a:rPr lang="en-US" sz="3600" dirty="0">
                          <a:solidFill>
                            <a:schemeClr val="tx2"/>
                          </a:solidFill>
                        </a:rPr>
                        <a:t>Income before income taxes</a:t>
                      </a: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pPr algn="r"/>
                      <a:r>
                        <a:rPr lang="en-US" sz="3600" dirty="0">
                          <a:solidFill>
                            <a:schemeClr val="tx2"/>
                          </a:solidFill>
                        </a:rPr>
                        <a:t>190,000</a:t>
                      </a:r>
                    </a:p>
                  </a:txBody>
                  <a:tcPr>
                    <a:solidFill>
                      <a:schemeClr val="bg1"/>
                    </a:solidFill>
                  </a:tcPr>
                </a:tc>
                <a:extLst>
                  <a:ext uri="{0D108BD9-81ED-4DB2-BD59-A6C34878D82A}">
                    <a16:rowId xmlns:a16="http://schemas.microsoft.com/office/drawing/2014/main" val="3638777247"/>
                  </a:ext>
                </a:extLst>
              </a:tr>
              <a:tr h="889883">
                <a:tc>
                  <a:txBody>
                    <a:bodyPr/>
                    <a:lstStyle/>
                    <a:p>
                      <a:pPr marL="0" defTabSz="182880"/>
                      <a:r>
                        <a:rPr lang="en-US" sz="3600" dirty="0">
                          <a:solidFill>
                            <a:schemeClr val="tx2"/>
                          </a:solidFill>
                        </a:rPr>
                        <a:t>Income tax expense</a:t>
                      </a: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pPr algn="r"/>
                      <a:r>
                        <a:rPr lang="en-US" sz="3600" u="sng" dirty="0">
                          <a:solidFill>
                            <a:schemeClr val="tx2"/>
                          </a:solidFill>
                        </a:rPr>
                        <a:t>         65,000</a:t>
                      </a:r>
                    </a:p>
                  </a:txBody>
                  <a:tcPr>
                    <a:solidFill>
                      <a:schemeClr val="bg1"/>
                    </a:solidFill>
                  </a:tcPr>
                </a:tc>
                <a:extLst>
                  <a:ext uri="{0D108BD9-81ED-4DB2-BD59-A6C34878D82A}">
                    <a16:rowId xmlns:a16="http://schemas.microsoft.com/office/drawing/2014/main" val="1579935488"/>
                  </a:ext>
                </a:extLst>
              </a:tr>
              <a:tr h="889883">
                <a:tc>
                  <a:txBody>
                    <a:bodyPr/>
                    <a:lstStyle/>
                    <a:p>
                      <a:pPr marL="0" defTabSz="182880"/>
                      <a:r>
                        <a:rPr lang="en-US" sz="3600" dirty="0">
                          <a:solidFill>
                            <a:schemeClr val="tx2"/>
                          </a:solidFill>
                        </a:rPr>
                        <a:t>Net income</a:t>
                      </a:r>
                    </a:p>
                  </a:txBody>
                  <a:tcPr>
                    <a:solidFill>
                      <a:schemeClr val="bg1"/>
                    </a:solidFill>
                  </a:tcPr>
                </a:tc>
                <a:tc>
                  <a:txBody>
                    <a:bodyPr/>
                    <a:lstStyle/>
                    <a:p>
                      <a:pPr algn="r"/>
                      <a:endParaRPr lang="en-US" sz="3600" u="sng" dirty="0">
                        <a:solidFill>
                          <a:schemeClr val="tx2"/>
                        </a:solidFill>
                      </a:endParaRPr>
                    </a:p>
                  </a:txBody>
                  <a:tcPr>
                    <a:solidFill>
                      <a:schemeClr val="bg1"/>
                    </a:solidFill>
                  </a:tcPr>
                </a:tc>
                <a:tc>
                  <a:txBody>
                    <a:bodyPr/>
                    <a:lstStyle/>
                    <a:p>
                      <a:pPr algn="r"/>
                      <a:endParaRPr lang="en-US" sz="3600" dirty="0">
                        <a:solidFill>
                          <a:schemeClr val="tx2"/>
                        </a:solidFill>
                      </a:endParaRPr>
                    </a:p>
                  </a:txBody>
                  <a:tcP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600" u="dbl" baseline="0" dirty="0">
                          <a:solidFill>
                            <a:schemeClr val="tx2"/>
                          </a:solidFill>
                        </a:rPr>
                        <a:t>NT$125,000</a:t>
                      </a:r>
                    </a:p>
                  </a:txBody>
                  <a:tcPr>
                    <a:solidFill>
                      <a:schemeClr val="bg1"/>
                    </a:solidFill>
                  </a:tcPr>
                </a:tc>
                <a:extLst>
                  <a:ext uri="{0D108BD9-81ED-4DB2-BD59-A6C34878D82A}">
                    <a16:rowId xmlns:a16="http://schemas.microsoft.com/office/drawing/2014/main" val="3749954555"/>
                  </a:ext>
                </a:extLst>
              </a:tr>
            </a:tbl>
          </a:graphicData>
        </a:graphic>
      </p:graphicFrame>
      <p:sp>
        <p:nvSpPr>
          <p:cNvPr id="3" name="Footer Placeholder 2">
            <a:extLst>
              <a:ext uri="{FF2B5EF4-FFF2-40B4-BE49-F238E27FC236}">
                <a16:creationId xmlns:a16="http://schemas.microsoft.com/office/drawing/2014/main" id="{7D1502C2-11F2-44F0-8DE2-004D3588FB6B}"/>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F0FB087F-BC45-466F-A6F1-512B94E147EB}"/>
              </a:ext>
            </a:extLst>
          </p:cNvPr>
          <p:cNvSpPr>
            <a:spLocks noGrp="1"/>
          </p:cNvSpPr>
          <p:nvPr>
            <p:ph type="sldNum" sz="quarter" idx="12"/>
          </p:nvPr>
        </p:nvSpPr>
        <p:spPr/>
        <p:txBody>
          <a:bodyPr/>
          <a:lstStyle/>
          <a:p>
            <a:fld id="{EBE3AD81-3AD4-9C46-856E-C08CF1183C60}" type="slidenum">
              <a:rPr lang="en-US" smtClean="0"/>
              <a:pPr/>
              <a:t>45</a:t>
            </a:fld>
            <a:endParaRPr lang="en-US" dirty="0"/>
          </a:p>
        </p:txBody>
      </p:sp>
    </p:spTree>
    <p:extLst>
      <p:ext uri="{BB962C8B-B14F-4D97-AF65-F5344CB8AC3E}">
        <p14:creationId xmlns:p14="http://schemas.microsoft.com/office/powerpoint/2010/main" val="209564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330E-FFA2-419B-AF01-31CEEEF2EBA4}"/>
              </a:ext>
            </a:extLst>
          </p:cNvPr>
          <p:cNvSpPr>
            <a:spLocks noGrp="1"/>
          </p:cNvSpPr>
          <p:nvPr>
            <p:ph type="title"/>
          </p:nvPr>
        </p:nvSpPr>
        <p:spPr/>
        <p:txBody>
          <a:bodyPr>
            <a:normAutofit/>
          </a:bodyPr>
          <a:lstStyle/>
          <a:p>
            <a:r>
              <a:rPr lang="en-US" altLang="zh-CN" dirty="0"/>
              <a:t>Preparing Statement of Cash Flows – Solution (1/2)</a:t>
            </a:r>
            <a:endParaRPr lang="en-US" dirty="0"/>
          </a:p>
        </p:txBody>
      </p:sp>
      <p:graphicFrame>
        <p:nvGraphicFramePr>
          <p:cNvPr id="5" name="Table 4">
            <a:extLst>
              <a:ext uri="{FF2B5EF4-FFF2-40B4-BE49-F238E27FC236}">
                <a16:creationId xmlns:a16="http://schemas.microsoft.com/office/drawing/2014/main" id="{0BC5A955-7ADD-4804-9750-142B5945772C}"/>
              </a:ext>
            </a:extLst>
          </p:cNvPr>
          <p:cNvGraphicFramePr>
            <a:graphicFrameLocks noGrp="1"/>
          </p:cNvGraphicFramePr>
          <p:nvPr>
            <p:extLst>
              <p:ext uri="{D42A27DB-BD31-4B8C-83A1-F6EECF244321}">
                <p14:modId xmlns:p14="http://schemas.microsoft.com/office/powerpoint/2010/main" val="488628227"/>
              </p:ext>
            </p:extLst>
          </p:nvPr>
        </p:nvGraphicFramePr>
        <p:xfrm>
          <a:off x="990600" y="2207652"/>
          <a:ext cx="22301200" cy="10389140"/>
        </p:xfrm>
        <a:graphic>
          <a:graphicData uri="http://schemas.openxmlformats.org/drawingml/2006/table">
            <a:tbl>
              <a:tblPr firstRow="1" bandRow="1">
                <a:tableStyleId>{5C22544A-7EE6-4342-B048-85BDC9FD1C3A}</a:tableStyleId>
              </a:tblPr>
              <a:tblGrid>
                <a:gridCol w="14090677">
                  <a:extLst>
                    <a:ext uri="{9D8B030D-6E8A-4147-A177-3AD203B41FA5}">
                      <a16:colId xmlns:a16="http://schemas.microsoft.com/office/drawing/2014/main" val="363556646"/>
                    </a:ext>
                  </a:extLst>
                </a:gridCol>
                <a:gridCol w="3685253">
                  <a:extLst>
                    <a:ext uri="{9D8B030D-6E8A-4147-A177-3AD203B41FA5}">
                      <a16:colId xmlns:a16="http://schemas.microsoft.com/office/drawing/2014/main" val="3374926483"/>
                    </a:ext>
                  </a:extLst>
                </a:gridCol>
                <a:gridCol w="4525270">
                  <a:extLst>
                    <a:ext uri="{9D8B030D-6E8A-4147-A177-3AD203B41FA5}">
                      <a16:colId xmlns:a16="http://schemas.microsoft.com/office/drawing/2014/main" val="2976851113"/>
                    </a:ext>
                  </a:extLst>
                </a:gridCol>
              </a:tblGrid>
              <a:tr h="2143469">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Calibri" panose="020F0502020204030204"/>
                          <a:ea typeface="+mn-ea"/>
                          <a:cs typeface="+mn-cs"/>
                        </a:rPr>
                        <a:t>Dragon Ltd.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Calibri" panose="020F0502020204030204"/>
                          <a:ea typeface="+mn-ea"/>
                          <a:cs typeface="+mn-cs"/>
                        </a:rPr>
                        <a:t>Statement of Cash Flows</a:t>
                      </a:r>
                      <a:r>
                        <a:rPr lang="en-US" sz="3600" dirty="0"/>
                        <a:t>—Indirect Method</a:t>
                      </a:r>
                      <a:endParaRPr kumimoji="0" lang="en-US" sz="36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Calibri" panose="020F0502020204030204"/>
                          <a:ea typeface="+mn-ea"/>
                          <a:cs typeface="+mn-cs"/>
                        </a:rPr>
                        <a:t>For the Year Ended December 31, 2020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bg1"/>
                          </a:solidFill>
                          <a:effectLst/>
                          <a:uLnTx/>
                          <a:uFillTx/>
                          <a:latin typeface="Calibri" panose="020F0502020204030204"/>
                          <a:ea typeface="+mn-ea"/>
                          <a:cs typeface="+mn-cs"/>
                        </a:rPr>
                        <a:t>(NT$ in thousands)</a:t>
                      </a:r>
                    </a:p>
                  </a:txBody>
                  <a:tcPr>
                    <a:solidFill>
                      <a:srgbClr val="0070C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solidFill>
                      <a:srgbClr val="0070C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solidFill>
                      <a:srgbClr val="0070C0"/>
                    </a:solidFill>
                  </a:tcPr>
                </a:tc>
                <a:extLst>
                  <a:ext uri="{0D108BD9-81ED-4DB2-BD59-A6C34878D82A}">
                    <a16:rowId xmlns:a16="http://schemas.microsoft.com/office/drawing/2014/main" val="3185360682"/>
                  </a:ext>
                </a:extLst>
              </a:tr>
              <a:tr h="691442">
                <a:tc>
                  <a:txBody>
                    <a:bodyPr/>
                    <a:lstStyle/>
                    <a:p>
                      <a:r>
                        <a:rPr lang="en-US" sz="3600" b="0" dirty="0">
                          <a:solidFill>
                            <a:schemeClr val="tx2"/>
                          </a:solidFill>
                        </a:rPr>
                        <a:t>Cash flows from operating activities:</a:t>
                      </a:r>
                    </a:p>
                  </a:txBody>
                  <a:tcPr>
                    <a:noFill/>
                  </a:tcPr>
                </a:tc>
                <a:tc>
                  <a:txBody>
                    <a:bodyPr/>
                    <a:lstStyle/>
                    <a:p>
                      <a:endParaRPr lang="en-US" sz="3600" dirty="0">
                        <a:solidFill>
                          <a:schemeClr val="tx2"/>
                        </a:solidFill>
                      </a:endParaRPr>
                    </a:p>
                  </a:txBody>
                  <a:tcPr>
                    <a:noFill/>
                  </a:tcPr>
                </a:tc>
                <a:tc>
                  <a:txBody>
                    <a:bodyPr/>
                    <a:lstStyle/>
                    <a:p>
                      <a:endParaRPr lang="en-US" sz="3600" dirty="0">
                        <a:solidFill>
                          <a:schemeClr val="tx2"/>
                        </a:solidFill>
                      </a:endParaRPr>
                    </a:p>
                  </a:txBody>
                  <a:tcPr>
                    <a:noFill/>
                  </a:tcPr>
                </a:tc>
                <a:extLst>
                  <a:ext uri="{0D108BD9-81ED-4DB2-BD59-A6C34878D82A}">
                    <a16:rowId xmlns:a16="http://schemas.microsoft.com/office/drawing/2014/main" val="288698249"/>
                  </a:ext>
                </a:extLst>
              </a:tr>
              <a:tr h="691442">
                <a:tc>
                  <a:txBody>
                    <a:bodyPr/>
                    <a:lstStyle/>
                    <a:p>
                      <a:pPr marL="274320"/>
                      <a:r>
                        <a:rPr lang="en-US" sz="3600" dirty="0">
                          <a:solidFill>
                            <a:schemeClr val="tx2"/>
                          </a:solidFill>
                        </a:rPr>
                        <a:t>Net income</a:t>
                      </a:r>
                    </a:p>
                  </a:txBody>
                  <a:tcPr>
                    <a:noFill/>
                  </a:tcPr>
                </a:tc>
                <a:tc>
                  <a:txBody>
                    <a:bodyPr/>
                    <a:lstStyle/>
                    <a:p>
                      <a:pPr algn="r"/>
                      <a:endParaRPr lang="en-US" sz="3600" dirty="0">
                        <a:solidFill>
                          <a:schemeClr val="bg1"/>
                        </a:solidFill>
                      </a:endParaRPr>
                    </a:p>
                  </a:txBody>
                  <a:tcPr>
                    <a:noFill/>
                  </a:tcPr>
                </a:tc>
                <a:tc>
                  <a:txBody>
                    <a:bodyPr/>
                    <a:lstStyle/>
                    <a:p>
                      <a:pPr algn="r"/>
                      <a:r>
                        <a:rPr lang="en-US" sz="3600" dirty="0">
                          <a:solidFill>
                            <a:schemeClr val="bg1"/>
                          </a:solidFill>
                        </a:rPr>
                        <a:t>NT$125,000</a:t>
                      </a:r>
                    </a:p>
                  </a:txBody>
                  <a:tcPr>
                    <a:noFill/>
                  </a:tcPr>
                </a:tc>
                <a:extLst>
                  <a:ext uri="{0D108BD9-81ED-4DB2-BD59-A6C34878D82A}">
                    <a16:rowId xmlns:a16="http://schemas.microsoft.com/office/drawing/2014/main" val="2908539761"/>
                  </a:ext>
                </a:extLst>
              </a:tr>
              <a:tr h="1175452">
                <a:tc>
                  <a:txBody>
                    <a:bodyPr/>
                    <a:lstStyle/>
                    <a:p>
                      <a:pPr marL="274320" lvl="1" indent="0" defTabSz="548640"/>
                      <a:r>
                        <a:rPr lang="en-US" sz="3600" dirty="0">
                          <a:solidFill>
                            <a:schemeClr val="tx2"/>
                          </a:solidFill>
                        </a:rPr>
                        <a:t>Adjustments to reconcile net income to net cash provided by operating activities:</a:t>
                      </a:r>
                    </a:p>
                  </a:txBody>
                  <a:tcPr>
                    <a:noFill/>
                  </a:tcPr>
                </a:tc>
                <a:tc>
                  <a:txBody>
                    <a:bodyPr/>
                    <a:lstStyle/>
                    <a:p>
                      <a:pPr algn="r"/>
                      <a:endParaRPr lang="en-US" sz="3600" dirty="0">
                        <a:solidFill>
                          <a:schemeClr val="bg1"/>
                        </a:solidFill>
                      </a:endParaRPr>
                    </a:p>
                  </a:txBody>
                  <a:tcPr>
                    <a:noFill/>
                  </a:tcPr>
                </a:tc>
                <a:tc>
                  <a:txBody>
                    <a:bodyPr/>
                    <a:lstStyle/>
                    <a:p>
                      <a:pPr algn="r"/>
                      <a:endParaRPr lang="en-US" sz="3600" dirty="0">
                        <a:solidFill>
                          <a:schemeClr val="bg1"/>
                        </a:solidFill>
                      </a:endParaRPr>
                    </a:p>
                  </a:txBody>
                  <a:tcPr>
                    <a:noFill/>
                  </a:tcPr>
                </a:tc>
                <a:extLst>
                  <a:ext uri="{0D108BD9-81ED-4DB2-BD59-A6C34878D82A}">
                    <a16:rowId xmlns:a16="http://schemas.microsoft.com/office/drawing/2014/main" val="4882689"/>
                  </a:ext>
                </a:extLst>
              </a:tr>
              <a:tr h="691442">
                <a:tc>
                  <a:txBody>
                    <a:bodyPr/>
                    <a:lstStyle/>
                    <a:p>
                      <a:pPr marL="548640"/>
                      <a:r>
                        <a:rPr lang="en-US" sz="3600" u="none" dirty="0">
                          <a:solidFill>
                            <a:schemeClr val="tx2"/>
                          </a:solidFill>
                        </a:rPr>
                        <a:t>Depreciation expense</a:t>
                      </a:r>
                    </a:p>
                  </a:txBody>
                  <a:tcPr>
                    <a:lnB w="12700" cmpd="sng">
                      <a:noFill/>
                    </a:lnB>
                    <a:noFill/>
                  </a:tcPr>
                </a:tc>
                <a:tc>
                  <a:txBody>
                    <a:bodyPr/>
                    <a:lstStyle/>
                    <a:p>
                      <a:pPr algn="r"/>
                      <a:r>
                        <a:rPr lang="en-US" sz="3600" dirty="0">
                          <a:solidFill>
                            <a:schemeClr val="bg1"/>
                          </a:solidFill>
                        </a:rPr>
                        <a:t>NT$33</a:t>
                      </a:r>
                      <a:r>
                        <a:rPr lang="en-US" sz="3600" u="none" baseline="0" dirty="0">
                          <a:solidFill>
                            <a:schemeClr val="bg1"/>
                          </a:solidFill>
                          <a:uFillTx/>
                        </a:rPr>
                        <a:t>,000</a:t>
                      </a:r>
                    </a:p>
                  </a:txBody>
                  <a:tcPr>
                    <a:lnB w="12700" cmpd="sng">
                      <a:noFill/>
                    </a:lnB>
                    <a:noFill/>
                  </a:tcPr>
                </a:tc>
                <a:tc>
                  <a:txBody>
                    <a:bodyPr/>
                    <a:lstStyle/>
                    <a:p>
                      <a:pPr algn="r"/>
                      <a:r>
                        <a:rPr lang="en-US" sz="3600" u="none" baseline="0" dirty="0">
                          <a:solidFill>
                            <a:schemeClr val="bg1"/>
                          </a:solidFill>
                          <a:uFillTx/>
                        </a:rPr>
                        <a:t>       </a:t>
                      </a:r>
                    </a:p>
                  </a:txBody>
                  <a:tcPr>
                    <a:lnB w="12700" cmpd="sng">
                      <a:noFill/>
                    </a:lnB>
                    <a:noFill/>
                  </a:tcPr>
                </a:tc>
                <a:extLst>
                  <a:ext uri="{0D108BD9-81ED-4DB2-BD59-A6C34878D82A}">
                    <a16:rowId xmlns:a16="http://schemas.microsoft.com/office/drawing/2014/main" val="769156865"/>
                  </a:ext>
                </a:extLst>
              </a:tr>
              <a:tr h="691442">
                <a:tc>
                  <a:txBody>
                    <a:bodyPr/>
                    <a:lstStyle/>
                    <a:p>
                      <a:pPr marL="548640"/>
                      <a:r>
                        <a:rPr lang="en-US" sz="3600" u="none" dirty="0">
                          <a:solidFill>
                            <a:schemeClr val="tx2"/>
                          </a:solidFill>
                        </a:rPr>
                        <a:t>Loss on disposal of plant assets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3600" u="none" baseline="0" dirty="0">
                          <a:solidFill>
                            <a:schemeClr val="bg1"/>
                          </a:solidFill>
                          <a:uFillTx/>
                        </a:rPr>
                        <a:t>  2,000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endParaRPr lang="en-US" sz="3600" u="none" baseline="0" dirty="0">
                        <a:solidFill>
                          <a:schemeClr val="bg1"/>
                        </a:solidFill>
                        <a:uFillTx/>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452193"/>
                  </a:ext>
                </a:extLst>
              </a:tr>
              <a:tr h="691442">
                <a:tc>
                  <a:txBody>
                    <a:bodyPr/>
                    <a:lstStyle/>
                    <a:p>
                      <a:pPr marL="548640"/>
                      <a:r>
                        <a:rPr lang="en-US" sz="3600" u="none" dirty="0">
                          <a:solidFill>
                            <a:schemeClr val="tx2"/>
                          </a:solidFill>
                        </a:rPr>
                        <a:t>Increase in accounts receivable</a:t>
                      </a:r>
                    </a:p>
                  </a:txBody>
                  <a:tcPr>
                    <a:lnT w="12700" cmpd="sng">
                      <a:noFill/>
                    </a:lnT>
                    <a:noFill/>
                  </a:tcPr>
                </a:tc>
                <a:tc>
                  <a:txBody>
                    <a:bodyPr/>
                    <a:lstStyle/>
                    <a:p>
                      <a:pPr algn="r"/>
                      <a:r>
                        <a:rPr lang="en-US" sz="3600" u="none" baseline="0" dirty="0">
                          <a:solidFill>
                            <a:schemeClr val="bg1"/>
                          </a:solidFill>
                          <a:uFillTx/>
                        </a:rPr>
                        <a:t>(42,000)</a:t>
                      </a:r>
                    </a:p>
                  </a:txBody>
                  <a:tcPr>
                    <a:lnT w="12700" cmpd="sng">
                      <a:noFill/>
                    </a:lnT>
                    <a:noFill/>
                  </a:tcPr>
                </a:tc>
                <a:tc>
                  <a:txBody>
                    <a:bodyPr/>
                    <a:lstStyle/>
                    <a:p>
                      <a:pPr algn="r"/>
                      <a:endParaRPr lang="en-US" sz="3600" u="none" baseline="0" dirty="0">
                        <a:solidFill>
                          <a:schemeClr val="bg1"/>
                        </a:solidFill>
                        <a:uFillTx/>
                      </a:endParaRPr>
                    </a:p>
                  </a:txBody>
                  <a:tcPr>
                    <a:lnT w="12700" cmpd="sng">
                      <a:noFill/>
                    </a:lnT>
                    <a:noFill/>
                  </a:tcPr>
                </a:tc>
                <a:extLst>
                  <a:ext uri="{0D108BD9-81ED-4DB2-BD59-A6C34878D82A}">
                    <a16:rowId xmlns:a16="http://schemas.microsoft.com/office/drawing/2014/main" val="1442028810"/>
                  </a:ext>
                </a:extLst>
              </a:tr>
              <a:tr h="691442">
                <a:tc>
                  <a:txBody>
                    <a:bodyPr/>
                    <a:lstStyle/>
                    <a:p>
                      <a:pPr marL="548640"/>
                      <a:r>
                        <a:rPr lang="en-US" sz="3600" u="none" dirty="0">
                          <a:solidFill>
                            <a:schemeClr val="tx2"/>
                          </a:solidFill>
                        </a:rPr>
                        <a:t>Increase in inventory</a:t>
                      </a:r>
                    </a:p>
                  </a:txBody>
                  <a:tcPr>
                    <a:noFill/>
                  </a:tcPr>
                </a:tc>
                <a:tc>
                  <a:txBody>
                    <a:bodyPr/>
                    <a:lstStyle/>
                    <a:p>
                      <a:pPr algn="r"/>
                      <a:r>
                        <a:rPr lang="en-US" sz="3600" u="none" baseline="0" dirty="0">
                          <a:solidFill>
                            <a:schemeClr val="bg1"/>
                          </a:solidFill>
                          <a:uFillTx/>
                        </a:rPr>
                        <a:t>(54,000)</a:t>
                      </a:r>
                    </a:p>
                  </a:txBody>
                  <a:tcPr>
                    <a:noFill/>
                  </a:tcPr>
                </a:tc>
                <a:tc>
                  <a:txBody>
                    <a:bodyPr/>
                    <a:lstStyle/>
                    <a:p>
                      <a:pPr algn="r"/>
                      <a:endParaRPr lang="en-US" sz="3600" u="none" baseline="0" dirty="0">
                        <a:solidFill>
                          <a:schemeClr val="bg1"/>
                        </a:solidFill>
                        <a:uFillTx/>
                      </a:endParaRPr>
                    </a:p>
                  </a:txBody>
                  <a:tcPr>
                    <a:noFill/>
                  </a:tcPr>
                </a:tc>
                <a:extLst>
                  <a:ext uri="{0D108BD9-81ED-4DB2-BD59-A6C34878D82A}">
                    <a16:rowId xmlns:a16="http://schemas.microsoft.com/office/drawing/2014/main" val="3790696326"/>
                  </a:ext>
                </a:extLst>
              </a:tr>
              <a:tr h="691442">
                <a:tc>
                  <a:txBody>
                    <a:bodyPr/>
                    <a:lstStyle/>
                    <a:p>
                      <a:pPr marL="548640"/>
                      <a:r>
                        <a:rPr lang="en-US" sz="3600" u="none" dirty="0">
                          <a:solidFill>
                            <a:schemeClr val="tx2"/>
                          </a:solidFill>
                        </a:rPr>
                        <a:t>Decrease in prepaid expenses</a:t>
                      </a:r>
                    </a:p>
                  </a:txBody>
                  <a:tcPr>
                    <a:noFill/>
                  </a:tcPr>
                </a:tc>
                <a:tc>
                  <a:txBody>
                    <a:bodyPr/>
                    <a:lstStyle/>
                    <a:p>
                      <a:pPr algn="r"/>
                      <a:r>
                        <a:rPr lang="en-US" sz="3600" u="none" baseline="0" dirty="0">
                          <a:solidFill>
                            <a:schemeClr val="bg1"/>
                          </a:solidFill>
                          <a:uFillTx/>
                        </a:rPr>
                        <a:t>2,000</a:t>
                      </a:r>
                    </a:p>
                  </a:txBody>
                  <a:tcPr>
                    <a:noFill/>
                  </a:tcPr>
                </a:tc>
                <a:tc>
                  <a:txBody>
                    <a:bodyPr/>
                    <a:lstStyle/>
                    <a:p>
                      <a:pPr algn="r"/>
                      <a:endParaRPr lang="en-US" sz="3600" u="none" baseline="0" dirty="0">
                        <a:solidFill>
                          <a:schemeClr val="bg1"/>
                        </a:solidFill>
                        <a:uFillTx/>
                      </a:endParaRPr>
                    </a:p>
                  </a:txBody>
                  <a:tcPr>
                    <a:noFill/>
                  </a:tcPr>
                </a:tc>
                <a:extLst>
                  <a:ext uri="{0D108BD9-81ED-4DB2-BD59-A6C34878D82A}">
                    <a16:rowId xmlns:a16="http://schemas.microsoft.com/office/drawing/2014/main" val="3064973128"/>
                  </a:ext>
                </a:extLst>
              </a:tr>
              <a:tr h="691442">
                <a:tc>
                  <a:txBody>
                    <a:bodyPr/>
                    <a:lstStyle/>
                    <a:p>
                      <a:pPr marL="548640"/>
                      <a:r>
                        <a:rPr lang="en-US" sz="3600" dirty="0">
                          <a:solidFill>
                            <a:schemeClr val="tx2"/>
                          </a:solidFill>
                        </a:rPr>
                        <a:t>Decrease in accounts payable</a:t>
                      </a:r>
                    </a:p>
                  </a:txBody>
                  <a:tcPr>
                    <a:noFill/>
                  </a:tcPr>
                </a:tc>
                <a:tc>
                  <a:txBody>
                    <a:bodyPr/>
                    <a:lstStyle/>
                    <a:p>
                      <a:pPr algn="r"/>
                      <a:r>
                        <a:rPr lang="en-US" sz="3600" u="none" baseline="0" dirty="0">
                          <a:solidFill>
                            <a:schemeClr val="bg1"/>
                          </a:solidFill>
                          <a:uFillTx/>
                        </a:rPr>
                        <a:t> (17,000)</a:t>
                      </a:r>
                    </a:p>
                  </a:txBody>
                  <a:tcPr>
                    <a:noFill/>
                  </a:tcPr>
                </a:tc>
                <a:tc>
                  <a:txBody>
                    <a:bodyPr/>
                    <a:lstStyle/>
                    <a:p>
                      <a:pPr algn="r"/>
                      <a:endParaRPr lang="en-US" sz="3600" u="sng" baseline="0" dirty="0">
                        <a:solidFill>
                          <a:schemeClr val="bg1"/>
                        </a:solidFill>
                        <a:uFillTx/>
                      </a:endParaRPr>
                    </a:p>
                  </a:txBody>
                  <a:tcPr>
                    <a:noFill/>
                  </a:tcPr>
                </a:tc>
                <a:extLst>
                  <a:ext uri="{0D108BD9-81ED-4DB2-BD59-A6C34878D82A}">
                    <a16:rowId xmlns:a16="http://schemas.microsoft.com/office/drawing/2014/main" val="2631337814"/>
                  </a:ext>
                </a:extLst>
              </a:tr>
              <a:tr h="691442">
                <a:tc>
                  <a:txBody>
                    <a:bodyPr/>
                    <a:lstStyle/>
                    <a:p>
                      <a:pPr marL="548640"/>
                      <a:r>
                        <a:rPr lang="en-US" sz="3600" dirty="0">
                          <a:solidFill>
                            <a:schemeClr val="tx2"/>
                          </a:solidFill>
                        </a:rPr>
                        <a:t>Increase in accrued expenses payable</a:t>
                      </a:r>
                    </a:p>
                  </a:txBody>
                  <a:tcPr>
                    <a:noFill/>
                  </a:tcPr>
                </a:tc>
                <a:tc>
                  <a:txBody>
                    <a:bodyPr/>
                    <a:lstStyle/>
                    <a:p>
                      <a:pPr algn="r"/>
                      <a:r>
                        <a:rPr lang="en-US" sz="3600" u="sng" baseline="0" dirty="0">
                          <a:solidFill>
                            <a:schemeClr val="bg1"/>
                          </a:solidFill>
                          <a:uFillTx/>
                        </a:rPr>
                        <a:t>      10,000</a:t>
                      </a:r>
                    </a:p>
                  </a:txBody>
                  <a:tcPr>
                    <a:noFill/>
                  </a:tcPr>
                </a:tc>
                <a:tc>
                  <a:txBody>
                    <a:bodyPr/>
                    <a:lstStyle/>
                    <a:p>
                      <a:pPr algn="r"/>
                      <a:r>
                        <a:rPr lang="en-US" sz="3600" u="sng" baseline="0" dirty="0">
                          <a:solidFill>
                            <a:schemeClr val="bg1"/>
                          </a:solidFill>
                          <a:uFillTx/>
                        </a:rPr>
                        <a:t>  (66,000)</a:t>
                      </a:r>
                    </a:p>
                  </a:txBody>
                  <a:tcPr>
                    <a:noFill/>
                  </a:tcPr>
                </a:tc>
                <a:extLst>
                  <a:ext uri="{0D108BD9-81ED-4DB2-BD59-A6C34878D82A}">
                    <a16:rowId xmlns:a16="http://schemas.microsoft.com/office/drawing/2014/main" val="4198342649"/>
                  </a:ext>
                </a:extLst>
              </a:tr>
              <a:tr h="691442">
                <a:tc>
                  <a:txBody>
                    <a:bodyPr/>
                    <a:lstStyle/>
                    <a:p>
                      <a:r>
                        <a:rPr lang="en-US" sz="3600" dirty="0">
                          <a:solidFill>
                            <a:schemeClr val="tx2"/>
                          </a:solidFill>
                        </a:rPr>
                        <a:t>             Net cash provided by operating activities</a:t>
                      </a:r>
                    </a:p>
                  </a:txBody>
                  <a:tcPr>
                    <a:noFill/>
                  </a:tcPr>
                </a:tc>
                <a:tc>
                  <a:txBody>
                    <a:bodyPr/>
                    <a:lstStyle/>
                    <a:p>
                      <a:pPr algn="r"/>
                      <a:endParaRPr lang="en-US" sz="3600" u="sng" dirty="0">
                        <a:solidFill>
                          <a:schemeClr val="bg1"/>
                        </a:solidFill>
                      </a:endParaRPr>
                    </a:p>
                  </a:txBody>
                  <a:tcPr>
                    <a:noFill/>
                  </a:tcPr>
                </a:tc>
                <a:tc>
                  <a:txBody>
                    <a:bodyPr/>
                    <a:lstStyle/>
                    <a:p>
                      <a:pPr algn="r"/>
                      <a:r>
                        <a:rPr lang="en-US" sz="3600" u="none" dirty="0">
                          <a:solidFill>
                            <a:schemeClr val="bg1"/>
                          </a:solidFill>
                        </a:rPr>
                        <a:t>59,000</a:t>
                      </a:r>
                    </a:p>
                  </a:txBody>
                  <a:tcPr>
                    <a:noFill/>
                  </a:tcPr>
                </a:tc>
                <a:extLst>
                  <a:ext uri="{0D108BD9-81ED-4DB2-BD59-A6C34878D82A}">
                    <a16:rowId xmlns:a16="http://schemas.microsoft.com/office/drawing/2014/main" val="2924772858"/>
                  </a:ext>
                </a:extLst>
              </a:tr>
            </a:tbl>
          </a:graphicData>
        </a:graphic>
      </p:graphicFrame>
      <p:sp>
        <p:nvSpPr>
          <p:cNvPr id="3" name="Footer Placeholder 2">
            <a:extLst>
              <a:ext uri="{FF2B5EF4-FFF2-40B4-BE49-F238E27FC236}">
                <a16:creationId xmlns:a16="http://schemas.microsoft.com/office/drawing/2014/main" id="{47433BA9-1D70-4CEF-BE87-9837B26BF5C3}"/>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B8DDFD13-D85D-4271-80FC-EE0852DB1598}"/>
              </a:ext>
            </a:extLst>
          </p:cNvPr>
          <p:cNvSpPr>
            <a:spLocks noGrp="1"/>
          </p:cNvSpPr>
          <p:nvPr>
            <p:ph type="sldNum" sz="quarter" idx="12"/>
          </p:nvPr>
        </p:nvSpPr>
        <p:spPr/>
        <p:txBody>
          <a:bodyPr/>
          <a:lstStyle/>
          <a:p>
            <a:fld id="{EBE3AD81-3AD4-9C46-856E-C08CF1183C60}" type="slidenum">
              <a:rPr lang="en-US" smtClean="0"/>
              <a:pPr/>
              <a:t>46</a:t>
            </a:fld>
            <a:endParaRPr lang="en-US" dirty="0"/>
          </a:p>
        </p:txBody>
      </p:sp>
    </p:spTree>
    <p:extLst>
      <p:ext uri="{BB962C8B-B14F-4D97-AF65-F5344CB8AC3E}">
        <p14:creationId xmlns:p14="http://schemas.microsoft.com/office/powerpoint/2010/main" val="868930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330E-FFA2-419B-AF01-31CEEEF2EBA4}"/>
              </a:ext>
            </a:extLst>
          </p:cNvPr>
          <p:cNvSpPr>
            <a:spLocks noGrp="1"/>
          </p:cNvSpPr>
          <p:nvPr>
            <p:ph type="title"/>
          </p:nvPr>
        </p:nvSpPr>
        <p:spPr/>
        <p:txBody>
          <a:bodyPr>
            <a:normAutofit/>
          </a:bodyPr>
          <a:lstStyle/>
          <a:p>
            <a:r>
              <a:rPr lang="en-US" altLang="zh-CN" dirty="0"/>
              <a:t>Preparing Statement of Cash Flows – Solution (2/2)</a:t>
            </a:r>
            <a:endParaRPr lang="en-US" dirty="0"/>
          </a:p>
        </p:txBody>
      </p:sp>
      <p:graphicFrame>
        <p:nvGraphicFramePr>
          <p:cNvPr id="4" name="Table 3">
            <a:extLst>
              <a:ext uri="{FF2B5EF4-FFF2-40B4-BE49-F238E27FC236}">
                <a16:creationId xmlns:a16="http://schemas.microsoft.com/office/drawing/2014/main" id="{018DC9B6-A595-423D-9978-FDD8DCF972E6}"/>
              </a:ext>
            </a:extLst>
          </p:cNvPr>
          <p:cNvGraphicFramePr>
            <a:graphicFrameLocks noGrp="1"/>
          </p:cNvGraphicFramePr>
          <p:nvPr>
            <p:extLst>
              <p:ext uri="{D42A27DB-BD31-4B8C-83A1-F6EECF244321}">
                <p14:modId xmlns:p14="http://schemas.microsoft.com/office/powerpoint/2010/main" val="2439040261"/>
              </p:ext>
            </p:extLst>
          </p:nvPr>
        </p:nvGraphicFramePr>
        <p:xfrm>
          <a:off x="990600" y="2020160"/>
          <a:ext cx="22301201" cy="10332720"/>
        </p:xfrm>
        <a:graphic>
          <a:graphicData uri="http://schemas.openxmlformats.org/drawingml/2006/table">
            <a:tbl>
              <a:tblPr firstRow="1" bandRow="1">
                <a:tableStyleId>{5C22544A-7EE6-4342-B048-85BDC9FD1C3A}</a:tableStyleId>
              </a:tblPr>
              <a:tblGrid>
                <a:gridCol w="14090679">
                  <a:extLst>
                    <a:ext uri="{9D8B030D-6E8A-4147-A177-3AD203B41FA5}">
                      <a16:colId xmlns:a16="http://schemas.microsoft.com/office/drawing/2014/main" val="363556646"/>
                    </a:ext>
                  </a:extLst>
                </a:gridCol>
                <a:gridCol w="3685253">
                  <a:extLst>
                    <a:ext uri="{9D8B030D-6E8A-4147-A177-3AD203B41FA5}">
                      <a16:colId xmlns:a16="http://schemas.microsoft.com/office/drawing/2014/main" val="3374926483"/>
                    </a:ext>
                  </a:extLst>
                </a:gridCol>
                <a:gridCol w="4525269">
                  <a:extLst>
                    <a:ext uri="{9D8B030D-6E8A-4147-A177-3AD203B41FA5}">
                      <a16:colId xmlns:a16="http://schemas.microsoft.com/office/drawing/2014/main" val="2976851113"/>
                    </a:ext>
                  </a:extLst>
                </a:gridCol>
              </a:tblGrid>
              <a:tr h="520629">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Statement of Cash Flows</a:t>
                      </a:r>
                      <a:r>
                        <a:rPr lang="en-US" sz="3200" dirty="0"/>
                        <a:t>—Indirect Method</a:t>
                      </a:r>
                      <a:endParaRPr kumimoji="0" lang="en-US" sz="3200" b="1" i="0" u="none" strike="noStrike" kern="1200" cap="none" spc="0" normalizeH="0" baseline="0" noProof="0" dirty="0">
                        <a:ln>
                          <a:noFill/>
                        </a:ln>
                        <a:solidFill>
                          <a:schemeClr val="bg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(continued)</a:t>
                      </a:r>
                    </a:p>
                  </a:txBody>
                  <a:tcPr>
                    <a:solidFill>
                      <a:srgbClr val="0070C0"/>
                    </a:solidFill>
                  </a:tcPr>
                </a:tc>
                <a:tc hMerge="1">
                  <a:txBody>
                    <a:bodyPr/>
                    <a:lstStyle/>
                    <a:p>
                      <a:endParaRPr lang="en-US" sz="1200" dirty="0"/>
                    </a:p>
                  </a:txBody>
                  <a:tcPr>
                    <a:noFill/>
                  </a:tcPr>
                </a:tc>
                <a:tc hMerge="1">
                  <a:txBody>
                    <a:bodyPr/>
                    <a:lstStyle/>
                    <a:p>
                      <a:endParaRPr lang="en-US" sz="1200" dirty="0"/>
                    </a:p>
                  </a:txBody>
                  <a:tcPr>
                    <a:noFill/>
                  </a:tcPr>
                </a:tc>
                <a:extLst>
                  <a:ext uri="{0D108BD9-81ED-4DB2-BD59-A6C34878D82A}">
                    <a16:rowId xmlns:a16="http://schemas.microsoft.com/office/drawing/2014/main" val="1043052136"/>
                  </a:ext>
                </a:extLst>
              </a:tr>
              <a:tr h="282627">
                <a:tc>
                  <a:txBody>
                    <a:bodyPr/>
                    <a:lstStyle/>
                    <a:p>
                      <a:r>
                        <a:rPr lang="en-US" sz="3200" b="0" dirty="0">
                          <a:solidFill>
                            <a:schemeClr val="tx2"/>
                          </a:solidFill>
                        </a:rPr>
                        <a:t>Cash flows from investing activities:</a:t>
                      </a:r>
                    </a:p>
                  </a:txBody>
                  <a:tcPr>
                    <a:noFill/>
                  </a:tcPr>
                </a:tc>
                <a:tc>
                  <a:txBody>
                    <a:bodyPr/>
                    <a:lstStyle/>
                    <a:p>
                      <a:endParaRPr lang="en-US" sz="3200" dirty="0">
                        <a:solidFill>
                          <a:schemeClr val="tx2"/>
                        </a:solidFill>
                      </a:endParaRPr>
                    </a:p>
                  </a:txBody>
                  <a:tcPr>
                    <a:noFill/>
                  </a:tcPr>
                </a:tc>
                <a:tc>
                  <a:txBody>
                    <a:bodyPr/>
                    <a:lstStyle/>
                    <a:p>
                      <a:endParaRPr lang="en-US" sz="3200" dirty="0">
                        <a:solidFill>
                          <a:schemeClr val="tx2"/>
                        </a:solidFill>
                      </a:endParaRPr>
                    </a:p>
                  </a:txBody>
                  <a:tcPr>
                    <a:noFill/>
                  </a:tcPr>
                </a:tc>
                <a:extLst>
                  <a:ext uri="{0D108BD9-81ED-4DB2-BD59-A6C34878D82A}">
                    <a16:rowId xmlns:a16="http://schemas.microsoft.com/office/drawing/2014/main" val="288698249"/>
                  </a:ext>
                </a:extLst>
              </a:tr>
              <a:tr h="282627">
                <a:tc>
                  <a:txBody>
                    <a:bodyPr/>
                    <a:lstStyle/>
                    <a:p>
                      <a:pPr marL="27432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2"/>
                          </a:solidFill>
                        </a:rPr>
                        <a:t>Sale of land</a:t>
                      </a:r>
                    </a:p>
                  </a:txBody>
                  <a:tcPr>
                    <a:noFill/>
                  </a:tcPr>
                </a:tc>
                <a:tc>
                  <a:txBody>
                    <a:bodyPr/>
                    <a:lstStyle/>
                    <a:p>
                      <a:pPr algn="r"/>
                      <a:r>
                        <a:rPr lang="en-US" sz="3200" dirty="0">
                          <a:solidFill>
                            <a:schemeClr val="bg1"/>
                          </a:solidFill>
                        </a:rPr>
                        <a:t>25,000</a:t>
                      </a:r>
                    </a:p>
                  </a:txBody>
                  <a:tcPr>
                    <a:noFill/>
                  </a:tcPr>
                </a:tc>
                <a:tc>
                  <a:txBody>
                    <a:bodyPr/>
                    <a:lstStyle/>
                    <a:p>
                      <a:pPr algn="r"/>
                      <a:endParaRPr lang="en-US" sz="3200" dirty="0">
                        <a:solidFill>
                          <a:schemeClr val="bg1"/>
                        </a:solidFill>
                      </a:endParaRPr>
                    </a:p>
                  </a:txBody>
                  <a:tcPr>
                    <a:noFill/>
                  </a:tcPr>
                </a:tc>
                <a:extLst>
                  <a:ext uri="{0D108BD9-81ED-4DB2-BD59-A6C34878D82A}">
                    <a16:rowId xmlns:a16="http://schemas.microsoft.com/office/drawing/2014/main" val="2908539761"/>
                  </a:ext>
                </a:extLst>
              </a:tr>
              <a:tr h="282627">
                <a:tc>
                  <a:txBody>
                    <a:bodyPr/>
                    <a:lstStyle/>
                    <a:p>
                      <a:pPr marL="274320" marR="0" lvl="1" indent="0" algn="l" defTabSz="548640" rtl="0" eaLnBrk="1" fontAlgn="auto" latinLnBrk="0" hangingPunct="1">
                        <a:lnSpc>
                          <a:spcPct val="100000"/>
                        </a:lnSpc>
                        <a:spcBef>
                          <a:spcPts val="0"/>
                        </a:spcBef>
                        <a:spcAft>
                          <a:spcPts val="0"/>
                        </a:spcAft>
                        <a:buClrTx/>
                        <a:buSzTx/>
                        <a:buFontTx/>
                        <a:buNone/>
                        <a:tabLst/>
                        <a:defRPr/>
                      </a:pPr>
                      <a:r>
                        <a:rPr lang="en-US" sz="3200" kern="1200" dirty="0">
                          <a:solidFill>
                            <a:schemeClr val="tx2"/>
                          </a:solidFill>
                          <a:latin typeface="+mn-lt"/>
                          <a:ea typeface="+mn-ea"/>
                          <a:cs typeface="+mn-cs"/>
                        </a:rPr>
                        <a:t>Disposal of plant assets</a:t>
                      </a:r>
                    </a:p>
                  </a:txBody>
                  <a:tcPr>
                    <a:noFill/>
                  </a:tcPr>
                </a:tc>
                <a:tc>
                  <a:txBody>
                    <a:bodyPr/>
                    <a:lstStyle/>
                    <a:p>
                      <a:pPr algn="r"/>
                      <a:r>
                        <a:rPr lang="en-US" sz="3200" dirty="0">
                          <a:solidFill>
                            <a:schemeClr val="bg1"/>
                          </a:solidFill>
                        </a:rPr>
                        <a:t>34,000</a:t>
                      </a:r>
                    </a:p>
                  </a:txBody>
                  <a:tcPr>
                    <a:noFill/>
                  </a:tcPr>
                </a:tc>
                <a:tc>
                  <a:txBody>
                    <a:bodyPr/>
                    <a:lstStyle/>
                    <a:p>
                      <a:pPr algn="r"/>
                      <a:endParaRPr lang="en-US" sz="3200" dirty="0">
                        <a:solidFill>
                          <a:schemeClr val="bg1"/>
                        </a:solidFill>
                      </a:endParaRPr>
                    </a:p>
                  </a:txBody>
                  <a:tcPr>
                    <a:noFill/>
                  </a:tcPr>
                </a:tc>
                <a:extLst>
                  <a:ext uri="{0D108BD9-81ED-4DB2-BD59-A6C34878D82A}">
                    <a16:rowId xmlns:a16="http://schemas.microsoft.com/office/drawing/2014/main" val="4882689"/>
                  </a:ext>
                </a:extLst>
              </a:tr>
              <a:tr h="282627">
                <a:tc>
                  <a:txBody>
                    <a:bodyPr/>
                    <a:lstStyle/>
                    <a:p>
                      <a:pPr marL="274320" lvl="1" indent="0" algn="l" defTabSz="548640" rtl="0" eaLnBrk="1" latinLnBrk="0" hangingPunct="1"/>
                      <a:r>
                        <a:rPr lang="en-US" sz="3200" dirty="0">
                          <a:solidFill>
                            <a:schemeClr val="tx2"/>
                          </a:solidFill>
                        </a:rPr>
                        <a:t>Purchase of equipment</a:t>
                      </a:r>
                      <a:endParaRPr lang="en-US" sz="3200" kern="1200" dirty="0">
                        <a:solidFill>
                          <a:schemeClr val="tx2"/>
                        </a:solidFill>
                        <a:latin typeface="+mn-lt"/>
                        <a:ea typeface="+mn-ea"/>
                        <a:cs typeface="+mn-cs"/>
                      </a:endParaRPr>
                    </a:p>
                  </a:txBody>
                  <a:tcPr>
                    <a:lnB w="12700" cmpd="sng">
                      <a:noFill/>
                    </a:lnB>
                    <a:noFill/>
                  </a:tcPr>
                </a:tc>
                <a:tc>
                  <a:txBody>
                    <a:bodyPr/>
                    <a:lstStyle/>
                    <a:p>
                      <a:pPr algn="r"/>
                      <a:r>
                        <a:rPr lang="en-US" sz="3200" u="sng" baseline="0" dirty="0">
                          <a:solidFill>
                            <a:schemeClr val="bg1"/>
                          </a:solidFill>
                          <a:uFillTx/>
                        </a:rPr>
                        <a:t>(166,000)</a:t>
                      </a:r>
                    </a:p>
                  </a:txBody>
                  <a:tcPr>
                    <a:lnB w="12700" cmpd="sng">
                      <a:noFill/>
                    </a:lnB>
                    <a:noFill/>
                  </a:tcPr>
                </a:tc>
                <a:tc>
                  <a:txBody>
                    <a:bodyPr/>
                    <a:lstStyle/>
                    <a:p>
                      <a:pPr algn="r"/>
                      <a:r>
                        <a:rPr lang="en-US" sz="3200" u="none" baseline="0" dirty="0">
                          <a:solidFill>
                            <a:schemeClr val="bg1"/>
                          </a:solidFill>
                          <a:uFillTx/>
                        </a:rPr>
                        <a:t>       </a:t>
                      </a:r>
                    </a:p>
                  </a:txBody>
                  <a:tcPr>
                    <a:lnB w="12700" cmpd="sng">
                      <a:noFill/>
                    </a:lnB>
                    <a:noFill/>
                  </a:tcPr>
                </a:tc>
                <a:extLst>
                  <a:ext uri="{0D108BD9-81ED-4DB2-BD59-A6C34878D82A}">
                    <a16:rowId xmlns:a16="http://schemas.microsoft.com/office/drawing/2014/main" val="769156865"/>
                  </a:ext>
                </a:extLst>
              </a:tr>
              <a:tr h="282627">
                <a:tc>
                  <a:txBody>
                    <a:bodyPr/>
                    <a:lstStyle/>
                    <a:p>
                      <a:pPr marL="548640"/>
                      <a:r>
                        <a:rPr lang="en-US" sz="3200" u="none" dirty="0">
                          <a:solidFill>
                            <a:schemeClr val="tx2"/>
                          </a:solidFill>
                        </a:rPr>
                        <a:t>Net cash used by investing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3200" u="none" baseline="0" dirty="0">
                          <a:solidFill>
                            <a:schemeClr val="bg1"/>
                          </a:solidFill>
                          <a:uFillTx/>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3200" u="none" baseline="0" dirty="0">
                          <a:solidFill>
                            <a:schemeClr val="bg1"/>
                          </a:solidFill>
                          <a:uFillTx/>
                        </a:rPr>
                        <a:t>(107,000)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452193"/>
                  </a:ext>
                </a:extLst>
              </a:tr>
              <a:tr h="282627">
                <a:tc>
                  <a:txBody>
                    <a:bodyPr/>
                    <a:lstStyle/>
                    <a:p>
                      <a:r>
                        <a:rPr lang="en-US" sz="3200" b="0" dirty="0">
                          <a:solidFill>
                            <a:schemeClr val="tx2"/>
                          </a:solidFill>
                        </a:rPr>
                        <a:t>Cash flows from financing activities:</a:t>
                      </a:r>
                    </a:p>
                  </a:txBody>
                  <a:tcPr>
                    <a:lnT w="12700" cmpd="sng">
                      <a:noFill/>
                    </a:lnT>
                    <a:noFill/>
                  </a:tcPr>
                </a:tc>
                <a:tc>
                  <a:txBody>
                    <a:bodyPr/>
                    <a:lstStyle/>
                    <a:p>
                      <a:pPr algn="r"/>
                      <a:endParaRPr lang="en-US" sz="3200" u="none" baseline="0" dirty="0">
                        <a:solidFill>
                          <a:schemeClr val="bg1"/>
                        </a:solidFill>
                        <a:uFillTx/>
                      </a:endParaRPr>
                    </a:p>
                  </a:txBody>
                  <a:tcPr>
                    <a:lnT w="12700" cmpd="sng">
                      <a:noFill/>
                    </a:lnT>
                    <a:noFill/>
                  </a:tcPr>
                </a:tc>
                <a:tc>
                  <a:txBody>
                    <a:bodyPr/>
                    <a:lstStyle/>
                    <a:p>
                      <a:pPr algn="r"/>
                      <a:endParaRPr lang="en-US" sz="3200" u="none" baseline="0" dirty="0">
                        <a:solidFill>
                          <a:schemeClr val="bg1"/>
                        </a:solidFill>
                        <a:uFillTx/>
                      </a:endParaRPr>
                    </a:p>
                  </a:txBody>
                  <a:tcPr>
                    <a:lnT w="12700" cmpd="sng">
                      <a:noFill/>
                    </a:lnT>
                    <a:noFill/>
                  </a:tcPr>
                </a:tc>
                <a:extLst>
                  <a:ext uri="{0D108BD9-81ED-4DB2-BD59-A6C34878D82A}">
                    <a16:rowId xmlns:a16="http://schemas.microsoft.com/office/drawing/2014/main" val="1442028810"/>
                  </a:ext>
                </a:extLst>
              </a:tr>
              <a:tr h="282627">
                <a:tc>
                  <a:txBody>
                    <a:bodyPr/>
                    <a:lstStyle/>
                    <a:p>
                      <a:pPr marL="274320"/>
                      <a:r>
                        <a:rPr lang="en-US" sz="3200" u="none" dirty="0">
                          <a:solidFill>
                            <a:schemeClr val="tx2"/>
                          </a:solidFill>
                        </a:rPr>
                        <a:t>Redemption of bonds</a:t>
                      </a:r>
                    </a:p>
                  </a:txBody>
                  <a:tcPr>
                    <a:noFill/>
                  </a:tcPr>
                </a:tc>
                <a:tc>
                  <a:txBody>
                    <a:bodyPr/>
                    <a:lstStyle/>
                    <a:p>
                      <a:pPr algn="r"/>
                      <a:r>
                        <a:rPr lang="en-US" sz="3200" u="none" baseline="0" dirty="0">
                          <a:solidFill>
                            <a:schemeClr val="bg1"/>
                          </a:solidFill>
                          <a:uFillTx/>
                        </a:rPr>
                        <a:t>(10,000)</a:t>
                      </a:r>
                    </a:p>
                  </a:txBody>
                  <a:tcPr>
                    <a:noFill/>
                  </a:tcPr>
                </a:tc>
                <a:tc>
                  <a:txBody>
                    <a:bodyPr/>
                    <a:lstStyle/>
                    <a:p>
                      <a:pPr algn="r"/>
                      <a:endParaRPr lang="en-US" sz="3200" u="none" baseline="0" dirty="0">
                        <a:solidFill>
                          <a:schemeClr val="bg1"/>
                        </a:solidFill>
                        <a:uFillTx/>
                      </a:endParaRPr>
                    </a:p>
                  </a:txBody>
                  <a:tcPr>
                    <a:noFill/>
                  </a:tcPr>
                </a:tc>
                <a:extLst>
                  <a:ext uri="{0D108BD9-81ED-4DB2-BD59-A6C34878D82A}">
                    <a16:rowId xmlns:a16="http://schemas.microsoft.com/office/drawing/2014/main" val="3790696326"/>
                  </a:ext>
                </a:extLst>
              </a:tr>
              <a:tr h="282627">
                <a:tc>
                  <a:txBody>
                    <a:bodyPr/>
                    <a:lstStyle/>
                    <a:p>
                      <a:pPr marL="274320"/>
                      <a:r>
                        <a:rPr lang="en-US" sz="3200" u="none" dirty="0">
                          <a:solidFill>
                            <a:schemeClr val="tx2"/>
                          </a:solidFill>
                        </a:rPr>
                        <a:t>Sale of ordinary shares</a:t>
                      </a:r>
                    </a:p>
                  </a:txBody>
                  <a:tcPr>
                    <a:noFill/>
                  </a:tcPr>
                </a:tc>
                <a:tc>
                  <a:txBody>
                    <a:bodyPr/>
                    <a:lstStyle/>
                    <a:p>
                      <a:pPr algn="r"/>
                      <a:r>
                        <a:rPr lang="en-US" sz="3200" u="none" baseline="0" dirty="0">
                          <a:solidFill>
                            <a:schemeClr val="bg1"/>
                          </a:solidFill>
                          <a:uFillTx/>
                        </a:rPr>
                        <a:t>130,000</a:t>
                      </a:r>
                    </a:p>
                  </a:txBody>
                  <a:tcPr>
                    <a:noFill/>
                  </a:tcPr>
                </a:tc>
                <a:tc>
                  <a:txBody>
                    <a:bodyPr/>
                    <a:lstStyle/>
                    <a:p>
                      <a:pPr algn="r"/>
                      <a:endParaRPr lang="en-US" sz="3200" u="none" baseline="0" dirty="0">
                        <a:solidFill>
                          <a:schemeClr val="bg1"/>
                        </a:solidFill>
                        <a:uFillTx/>
                      </a:endParaRPr>
                    </a:p>
                  </a:txBody>
                  <a:tcPr>
                    <a:noFill/>
                  </a:tcPr>
                </a:tc>
                <a:extLst>
                  <a:ext uri="{0D108BD9-81ED-4DB2-BD59-A6C34878D82A}">
                    <a16:rowId xmlns:a16="http://schemas.microsoft.com/office/drawing/2014/main" val="129564"/>
                  </a:ext>
                </a:extLst>
              </a:tr>
              <a:tr h="282627">
                <a:tc>
                  <a:txBody>
                    <a:bodyPr/>
                    <a:lstStyle/>
                    <a:p>
                      <a:pPr marL="274320"/>
                      <a:r>
                        <a:rPr lang="en-US" sz="3200" u="none" dirty="0">
                          <a:solidFill>
                            <a:schemeClr val="tx2"/>
                          </a:solidFill>
                        </a:rPr>
                        <a:t>Payment of dividends</a:t>
                      </a:r>
                    </a:p>
                  </a:txBody>
                  <a:tcPr>
                    <a:noFill/>
                  </a:tcPr>
                </a:tc>
                <a:tc>
                  <a:txBody>
                    <a:bodyPr/>
                    <a:lstStyle/>
                    <a:p>
                      <a:pPr algn="r"/>
                      <a:r>
                        <a:rPr lang="en-US" sz="3200" u="sng" baseline="0" dirty="0">
                          <a:solidFill>
                            <a:schemeClr val="bg1"/>
                          </a:solidFill>
                          <a:uFillTx/>
                        </a:rPr>
                        <a:t>  (55,000)</a:t>
                      </a:r>
                    </a:p>
                  </a:txBody>
                  <a:tcPr>
                    <a:noFill/>
                  </a:tcPr>
                </a:tc>
                <a:tc>
                  <a:txBody>
                    <a:bodyPr/>
                    <a:lstStyle/>
                    <a:p>
                      <a:pPr algn="r"/>
                      <a:endParaRPr lang="en-US" sz="3200" u="none" baseline="0" dirty="0">
                        <a:solidFill>
                          <a:schemeClr val="bg1"/>
                        </a:solidFill>
                        <a:uFillTx/>
                      </a:endParaRPr>
                    </a:p>
                  </a:txBody>
                  <a:tcPr>
                    <a:noFill/>
                  </a:tcPr>
                </a:tc>
                <a:extLst>
                  <a:ext uri="{0D108BD9-81ED-4DB2-BD59-A6C34878D82A}">
                    <a16:rowId xmlns:a16="http://schemas.microsoft.com/office/drawing/2014/main" val="3064973128"/>
                  </a:ext>
                </a:extLst>
              </a:tr>
              <a:tr h="282627">
                <a:tc>
                  <a:txBody>
                    <a:bodyPr/>
                    <a:lstStyle/>
                    <a:p>
                      <a:pPr marL="548640" algn="l"/>
                      <a:r>
                        <a:rPr lang="en-US" sz="3200" u="none" dirty="0">
                          <a:solidFill>
                            <a:schemeClr val="tx2"/>
                          </a:solidFill>
                        </a:rPr>
                        <a:t>Net cash provided by financing activities</a:t>
                      </a:r>
                    </a:p>
                  </a:txBody>
                  <a:tcPr>
                    <a:noFill/>
                  </a:tcPr>
                </a:tc>
                <a:tc>
                  <a:txBody>
                    <a:bodyPr/>
                    <a:lstStyle/>
                    <a:p>
                      <a:pPr algn="r"/>
                      <a:endParaRPr lang="en-US" sz="3200" u="none" baseline="0" dirty="0">
                        <a:solidFill>
                          <a:schemeClr val="bg1"/>
                        </a:solidFill>
                        <a:uFillTx/>
                      </a:endParaRPr>
                    </a:p>
                  </a:txBody>
                  <a:tcPr>
                    <a:noFill/>
                  </a:tcPr>
                </a:tc>
                <a:tc>
                  <a:txBody>
                    <a:bodyPr/>
                    <a:lstStyle/>
                    <a:p>
                      <a:pPr algn="r"/>
                      <a:r>
                        <a:rPr lang="en-US" sz="3200" u="sng" baseline="0" dirty="0">
                          <a:solidFill>
                            <a:schemeClr val="bg1"/>
                          </a:solidFill>
                          <a:uFillTx/>
                        </a:rPr>
                        <a:t>65,000</a:t>
                      </a:r>
                    </a:p>
                  </a:txBody>
                  <a:tcPr>
                    <a:noFill/>
                  </a:tcPr>
                </a:tc>
                <a:extLst>
                  <a:ext uri="{0D108BD9-81ED-4DB2-BD59-A6C34878D82A}">
                    <a16:rowId xmlns:a16="http://schemas.microsoft.com/office/drawing/2014/main" val="2631337814"/>
                  </a:ext>
                </a:extLst>
              </a:tr>
              <a:tr h="309884">
                <a:tc>
                  <a:txBody>
                    <a:bodyPr/>
                    <a:lstStyle/>
                    <a:p>
                      <a:pPr marL="0"/>
                      <a:r>
                        <a:rPr lang="en-US" sz="3200" dirty="0">
                          <a:solidFill>
                            <a:schemeClr val="tx2"/>
                          </a:solidFill>
                        </a:rPr>
                        <a:t>Net increase in cash</a:t>
                      </a:r>
                    </a:p>
                  </a:txBody>
                  <a:tcPr>
                    <a:noFill/>
                  </a:tcPr>
                </a:tc>
                <a:tc>
                  <a:txBody>
                    <a:bodyPr/>
                    <a:lstStyle/>
                    <a:p>
                      <a:pPr algn="r"/>
                      <a:endParaRPr lang="en-US" sz="3200" u="sng" baseline="0" dirty="0">
                        <a:solidFill>
                          <a:schemeClr val="bg1"/>
                        </a:solidFill>
                        <a:uFillTx/>
                      </a:endParaRPr>
                    </a:p>
                  </a:txBody>
                  <a:tcPr>
                    <a:noFill/>
                  </a:tcPr>
                </a:tc>
                <a:tc>
                  <a:txBody>
                    <a:bodyPr/>
                    <a:lstStyle/>
                    <a:p>
                      <a:pPr algn="r"/>
                      <a:r>
                        <a:rPr lang="en-US" sz="3200" u="none" baseline="0" dirty="0">
                          <a:solidFill>
                            <a:schemeClr val="bg1"/>
                          </a:solidFill>
                          <a:uFillTx/>
                        </a:rPr>
                        <a:t>     17,000</a:t>
                      </a:r>
                    </a:p>
                  </a:txBody>
                  <a:tcPr>
                    <a:noFill/>
                  </a:tcPr>
                </a:tc>
                <a:extLst>
                  <a:ext uri="{0D108BD9-81ED-4DB2-BD59-A6C34878D82A}">
                    <a16:rowId xmlns:a16="http://schemas.microsoft.com/office/drawing/2014/main" val="4198342649"/>
                  </a:ext>
                </a:extLst>
              </a:tr>
              <a:tr h="282627">
                <a:tc>
                  <a:txBody>
                    <a:bodyPr/>
                    <a:lstStyle/>
                    <a:p>
                      <a:pPr marL="0"/>
                      <a:r>
                        <a:rPr lang="en-US" sz="3200" dirty="0">
                          <a:solidFill>
                            <a:schemeClr val="tx2"/>
                          </a:solidFill>
                        </a:rPr>
                        <a:t>Cash at beginning of period</a:t>
                      </a:r>
                    </a:p>
                  </a:txBody>
                  <a:tcPr>
                    <a:noFill/>
                  </a:tcPr>
                </a:tc>
                <a:tc>
                  <a:txBody>
                    <a:bodyPr/>
                    <a:lstStyle/>
                    <a:p>
                      <a:pPr algn="r"/>
                      <a:endParaRPr lang="en-US" sz="3200" u="sng" dirty="0">
                        <a:solidFill>
                          <a:schemeClr val="bg1"/>
                        </a:solidFill>
                      </a:endParaRPr>
                    </a:p>
                  </a:txBody>
                  <a:tcPr>
                    <a:noFill/>
                  </a:tcPr>
                </a:tc>
                <a:tc>
                  <a:txBody>
                    <a:bodyPr/>
                    <a:lstStyle/>
                    <a:p>
                      <a:pPr algn="r"/>
                      <a:r>
                        <a:rPr lang="en-US" sz="3200" u="sng" dirty="0">
                          <a:solidFill>
                            <a:schemeClr val="bg1"/>
                          </a:solidFill>
                        </a:rPr>
                        <a:t>    37,000</a:t>
                      </a:r>
                    </a:p>
                  </a:txBody>
                  <a:tcPr>
                    <a:noFill/>
                  </a:tcPr>
                </a:tc>
                <a:extLst>
                  <a:ext uri="{0D108BD9-81ED-4DB2-BD59-A6C34878D82A}">
                    <a16:rowId xmlns:a16="http://schemas.microsoft.com/office/drawing/2014/main" val="2924772858"/>
                  </a:ext>
                </a:extLst>
              </a:tr>
              <a:tr h="282627">
                <a:tc>
                  <a:txBody>
                    <a:bodyPr/>
                    <a:lstStyle/>
                    <a:p>
                      <a:pPr marL="0"/>
                      <a:r>
                        <a:rPr lang="en-US" sz="3200" dirty="0">
                          <a:solidFill>
                            <a:schemeClr val="tx2"/>
                          </a:solidFill>
                        </a:rPr>
                        <a:t>Cash at end of period</a:t>
                      </a:r>
                    </a:p>
                  </a:txBody>
                  <a:tcPr>
                    <a:noFill/>
                  </a:tcPr>
                </a:tc>
                <a:tc>
                  <a:txBody>
                    <a:bodyPr/>
                    <a:lstStyle/>
                    <a:p>
                      <a:pPr algn="r"/>
                      <a:endParaRPr lang="en-US" sz="3200" u="sng" dirty="0">
                        <a:solidFill>
                          <a:schemeClr val="bg1"/>
                        </a:solidFill>
                      </a:endParaRPr>
                    </a:p>
                  </a:txBody>
                  <a:tcP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u="dbl" baseline="0" dirty="0">
                          <a:solidFill>
                            <a:schemeClr val="bg1"/>
                          </a:solidFill>
                        </a:rPr>
                        <a:t>NT$54,000</a:t>
                      </a:r>
                    </a:p>
                  </a:txBody>
                  <a:tcPr>
                    <a:noFill/>
                  </a:tcPr>
                </a:tc>
                <a:extLst>
                  <a:ext uri="{0D108BD9-81ED-4DB2-BD59-A6C34878D82A}">
                    <a16:rowId xmlns:a16="http://schemas.microsoft.com/office/drawing/2014/main" val="352160762"/>
                  </a:ext>
                </a:extLst>
              </a:tr>
              <a:tr h="282627">
                <a:tc>
                  <a:txBody>
                    <a:bodyPr/>
                    <a:lstStyle/>
                    <a:p>
                      <a:pPr marL="0"/>
                      <a:r>
                        <a:rPr lang="en-US" sz="3200" b="1" dirty="0">
                          <a:solidFill>
                            <a:schemeClr val="tx2"/>
                          </a:solidFill>
                        </a:rPr>
                        <a:t>Note 1</a:t>
                      </a:r>
                    </a:p>
                  </a:txBody>
                  <a:tcPr>
                    <a:noFill/>
                  </a:tcPr>
                </a:tc>
                <a:tc>
                  <a:txBody>
                    <a:bodyPr/>
                    <a:lstStyle/>
                    <a:p>
                      <a:pPr algn="r"/>
                      <a:endParaRPr lang="en-US" sz="3200" u="sng" dirty="0">
                        <a:solidFill>
                          <a:schemeClr val="bg1"/>
                        </a:solidFill>
                      </a:endParaRPr>
                    </a:p>
                  </a:txBody>
                  <a:tcPr>
                    <a:noFill/>
                  </a:tcPr>
                </a:tc>
                <a:tc>
                  <a:txBody>
                    <a:bodyPr/>
                    <a:lstStyle/>
                    <a:p>
                      <a:pPr algn="r"/>
                      <a:endParaRPr lang="en-US" sz="3200" u="sng" dirty="0">
                        <a:solidFill>
                          <a:schemeClr val="bg1"/>
                        </a:solidFill>
                      </a:endParaRPr>
                    </a:p>
                  </a:txBody>
                  <a:tcPr>
                    <a:noFill/>
                  </a:tcPr>
                </a:tc>
                <a:extLst>
                  <a:ext uri="{0D108BD9-81ED-4DB2-BD59-A6C34878D82A}">
                    <a16:rowId xmlns:a16="http://schemas.microsoft.com/office/drawing/2014/main" val="840049340"/>
                  </a:ext>
                </a:extLst>
              </a:tr>
              <a:tr h="282627">
                <a:tc>
                  <a:txBody>
                    <a:bodyPr/>
                    <a:lstStyle/>
                    <a:p>
                      <a:pPr marL="0"/>
                      <a:r>
                        <a:rPr lang="en-US" sz="3200" b="1" dirty="0">
                          <a:solidFill>
                            <a:schemeClr val="tx2"/>
                          </a:solidFill>
                        </a:rPr>
                        <a:t>Non-cash investing and financing activities</a:t>
                      </a:r>
                    </a:p>
                  </a:txBody>
                  <a:tcPr>
                    <a:noFill/>
                  </a:tcPr>
                </a:tc>
                <a:tc>
                  <a:txBody>
                    <a:bodyPr/>
                    <a:lstStyle/>
                    <a:p>
                      <a:pPr algn="r"/>
                      <a:endParaRPr lang="en-US" sz="3200" u="sng" dirty="0">
                        <a:solidFill>
                          <a:schemeClr val="bg1"/>
                        </a:solidFill>
                      </a:endParaRPr>
                    </a:p>
                  </a:txBody>
                  <a:tcPr>
                    <a:noFill/>
                  </a:tcPr>
                </a:tc>
                <a:tc>
                  <a:txBody>
                    <a:bodyPr/>
                    <a:lstStyle/>
                    <a:p>
                      <a:pPr algn="r"/>
                      <a:endParaRPr lang="en-US" sz="3200" u="sng" dirty="0">
                        <a:solidFill>
                          <a:schemeClr val="bg1"/>
                        </a:solidFill>
                      </a:endParaRPr>
                    </a:p>
                  </a:txBody>
                  <a:tcPr>
                    <a:noFill/>
                  </a:tcPr>
                </a:tc>
                <a:extLst>
                  <a:ext uri="{0D108BD9-81ED-4DB2-BD59-A6C34878D82A}">
                    <a16:rowId xmlns:a16="http://schemas.microsoft.com/office/drawing/2014/main" val="1180464076"/>
                  </a:ext>
                </a:extLst>
              </a:tr>
              <a:tr h="520629">
                <a:tc>
                  <a:txBody>
                    <a:bodyPr/>
                    <a:lstStyle/>
                    <a:p>
                      <a:pPr marL="274320"/>
                      <a:r>
                        <a:rPr lang="en-US" sz="3200" dirty="0">
                          <a:solidFill>
                            <a:schemeClr val="tx2"/>
                          </a:solidFill>
                        </a:rPr>
                        <a:t>Issued ordinary shares in exchange for land</a:t>
                      </a:r>
                    </a:p>
                  </a:txBody>
                  <a:tcPr>
                    <a:noFill/>
                  </a:tcPr>
                </a:tc>
                <a:tc>
                  <a:txBody>
                    <a:bodyPr/>
                    <a:lstStyle/>
                    <a:p>
                      <a:pPr algn="r"/>
                      <a:endParaRPr lang="en-US" sz="3200" u="sng" dirty="0">
                        <a:solidFill>
                          <a:schemeClr val="bg1"/>
                        </a:solidFill>
                      </a:endParaRPr>
                    </a:p>
                  </a:txBody>
                  <a:tcP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3200" u="sng" dirty="0">
                          <a:solidFill>
                            <a:schemeClr val="bg1"/>
                          </a:solidFill>
                        </a:rPr>
                        <a:t>NT$30,000</a:t>
                      </a:r>
                    </a:p>
                  </a:txBody>
                  <a:tcPr>
                    <a:noFill/>
                  </a:tcPr>
                </a:tc>
                <a:extLst>
                  <a:ext uri="{0D108BD9-81ED-4DB2-BD59-A6C34878D82A}">
                    <a16:rowId xmlns:a16="http://schemas.microsoft.com/office/drawing/2014/main" val="2795806464"/>
                  </a:ext>
                </a:extLst>
              </a:tr>
            </a:tbl>
          </a:graphicData>
        </a:graphic>
      </p:graphicFrame>
      <p:sp>
        <p:nvSpPr>
          <p:cNvPr id="3" name="Footer Placeholder 2">
            <a:extLst>
              <a:ext uri="{FF2B5EF4-FFF2-40B4-BE49-F238E27FC236}">
                <a16:creationId xmlns:a16="http://schemas.microsoft.com/office/drawing/2014/main" id="{7F47560A-3471-496F-BA9D-1AFC0C625F8B}"/>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6" name="Slide Number Placeholder 5">
            <a:extLst>
              <a:ext uri="{FF2B5EF4-FFF2-40B4-BE49-F238E27FC236}">
                <a16:creationId xmlns:a16="http://schemas.microsoft.com/office/drawing/2014/main" id="{1BCC32FC-AB9D-424F-8785-E2D3502A216B}"/>
              </a:ext>
            </a:extLst>
          </p:cNvPr>
          <p:cNvSpPr>
            <a:spLocks noGrp="1"/>
          </p:cNvSpPr>
          <p:nvPr>
            <p:ph type="sldNum" sz="quarter" idx="12"/>
          </p:nvPr>
        </p:nvSpPr>
        <p:spPr/>
        <p:txBody>
          <a:bodyPr/>
          <a:lstStyle/>
          <a:p>
            <a:fld id="{EBE3AD81-3AD4-9C46-856E-C08CF1183C60}" type="slidenum">
              <a:rPr lang="en-US" smtClean="0"/>
              <a:pPr/>
              <a:t>47</a:t>
            </a:fld>
            <a:endParaRPr lang="en-US" dirty="0"/>
          </a:p>
        </p:txBody>
      </p:sp>
    </p:spTree>
    <p:extLst>
      <p:ext uri="{BB962C8B-B14F-4D97-AF65-F5344CB8AC3E}">
        <p14:creationId xmlns:p14="http://schemas.microsoft.com/office/powerpoint/2010/main" val="2459616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solidFill>
                  <a:srgbClr val="17364F"/>
                </a:solidFill>
              </a:rPr>
              <a:t>Operating activities – Direct method</a:t>
            </a:r>
            <a:endParaRPr lang="zh-CN" altLang="en-US" dirty="0"/>
          </a:p>
        </p:txBody>
      </p:sp>
      <p:sp>
        <p:nvSpPr>
          <p:cNvPr id="11" name="Content Placeholder 10"/>
          <p:cNvSpPr>
            <a:spLocks noGrp="1"/>
          </p:cNvSpPr>
          <p:nvPr>
            <p:ph sz="quarter" idx="13"/>
          </p:nvPr>
        </p:nvSpPr>
        <p:spPr/>
        <p:txBody>
          <a:bodyPr>
            <a:normAutofit/>
          </a:bodyPr>
          <a:lstStyle/>
          <a:p>
            <a:r>
              <a:rPr lang="en-US" altLang="zh-CN" sz="5400" dirty="0"/>
              <a:t>Using the </a:t>
            </a:r>
            <a:r>
              <a:rPr lang="en-US" altLang="zh-CN" sz="5400" b="1" dirty="0"/>
              <a:t>direct method</a:t>
            </a:r>
            <a:r>
              <a:rPr lang="en-US" altLang="zh-CN" sz="5400" dirty="0"/>
              <a:t>, we examine each account in the income statement and convert it from an accrual amount to a cash amount</a:t>
            </a:r>
          </a:p>
          <a:p>
            <a:endParaRPr lang="zh-CN" altLang="en-US" sz="5400" dirty="0"/>
          </a:p>
        </p:txBody>
      </p:sp>
      <p:sp>
        <p:nvSpPr>
          <p:cNvPr id="3" name="Footer Placeholder 2">
            <a:extLst>
              <a:ext uri="{FF2B5EF4-FFF2-40B4-BE49-F238E27FC236}">
                <a16:creationId xmlns:a16="http://schemas.microsoft.com/office/drawing/2014/main" id="{D831D70A-AFA2-4E26-B91E-91D63F42E53C}"/>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4" name="Slide Number Placeholder 3">
            <a:extLst>
              <a:ext uri="{FF2B5EF4-FFF2-40B4-BE49-F238E27FC236}">
                <a16:creationId xmlns:a16="http://schemas.microsoft.com/office/drawing/2014/main" id="{CD1A1CF3-0035-4E09-8986-203F1E3D75CC}"/>
              </a:ext>
            </a:extLst>
          </p:cNvPr>
          <p:cNvSpPr>
            <a:spLocks noGrp="1"/>
          </p:cNvSpPr>
          <p:nvPr>
            <p:ph type="sldNum" sz="quarter" idx="12"/>
          </p:nvPr>
        </p:nvSpPr>
        <p:spPr/>
        <p:txBody>
          <a:bodyPr/>
          <a:lstStyle/>
          <a:p>
            <a:fld id="{EBE3AD81-3AD4-9C46-856E-C08CF1183C60}" type="slidenum">
              <a:rPr lang="en-US" smtClean="0"/>
              <a:pPr/>
              <a:t>48</a:t>
            </a:fld>
            <a:endParaRPr lang="en-US" dirty="0"/>
          </a:p>
        </p:txBody>
      </p:sp>
      <p:pic>
        <p:nvPicPr>
          <p:cNvPr id="6" name="Picture 5">
            <a:extLst>
              <a:ext uri="{FF2B5EF4-FFF2-40B4-BE49-F238E27FC236}">
                <a16:creationId xmlns:a16="http://schemas.microsoft.com/office/drawing/2014/main" id="{FD500EFD-12DA-48E7-888B-06DAA7A66730}"/>
              </a:ext>
            </a:extLst>
          </p:cNvPr>
          <p:cNvPicPr>
            <a:picLocks noChangeAspect="1"/>
          </p:cNvPicPr>
          <p:nvPr/>
        </p:nvPicPr>
        <p:blipFill>
          <a:blip r:embed="rId3"/>
          <a:stretch>
            <a:fillRect/>
          </a:stretch>
        </p:blipFill>
        <p:spPr>
          <a:xfrm>
            <a:off x="1212850" y="4047510"/>
            <a:ext cx="13580670" cy="8462466"/>
          </a:xfrm>
          <a:prstGeom prst="rect">
            <a:avLst/>
          </a:prstGeom>
        </p:spPr>
      </p:pic>
      <p:sp>
        <p:nvSpPr>
          <p:cNvPr id="12" name="Content Placeholder 10">
            <a:extLst>
              <a:ext uri="{FF2B5EF4-FFF2-40B4-BE49-F238E27FC236}">
                <a16:creationId xmlns:a16="http://schemas.microsoft.com/office/drawing/2014/main" id="{1F52A282-22D5-4085-86EB-645287FE9C26}"/>
              </a:ext>
            </a:extLst>
          </p:cNvPr>
          <p:cNvSpPr txBox="1">
            <a:spLocks/>
          </p:cNvSpPr>
          <p:nvPr/>
        </p:nvSpPr>
        <p:spPr>
          <a:xfrm>
            <a:off x="15123886" y="4080965"/>
            <a:ext cx="7895771" cy="8282488"/>
          </a:xfrm>
          <a:prstGeom prst="rect">
            <a:avLst/>
          </a:prstGeom>
        </p:spPr>
        <p:txBody>
          <a:bodyPr vert="horz" lIns="91440" tIns="45720" rIns="91440" bIns="45720" rtlCol="0">
            <a:normAutofit fontScale="92500"/>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altLang="zh-CN" sz="5400" dirty="0"/>
              <a:t>Companies simplify and condense the operating activities section of the Cash Flow Statement by reporting only major classes of operating </a:t>
            </a:r>
            <a:r>
              <a:rPr lang="en-US" altLang="zh-CN" sz="5400" b="1" dirty="0"/>
              <a:t>cash receipts</a:t>
            </a:r>
            <a:r>
              <a:rPr lang="en-US" altLang="zh-CN" sz="5400" dirty="0"/>
              <a:t> and </a:t>
            </a:r>
            <a:r>
              <a:rPr lang="en-US" altLang="zh-CN" sz="5400" b="1" dirty="0"/>
              <a:t>cash payments</a:t>
            </a:r>
            <a:endParaRPr lang="en-US" altLang="zh-CN" sz="5400" dirty="0"/>
          </a:p>
          <a:p>
            <a:r>
              <a:rPr lang="en-US" altLang="zh-CN" sz="5400" dirty="0"/>
              <a:t>Income statement items that have no cash effect are not reported</a:t>
            </a:r>
          </a:p>
        </p:txBody>
      </p:sp>
    </p:spTree>
    <p:extLst>
      <p:ext uri="{BB962C8B-B14F-4D97-AF65-F5344CB8AC3E}">
        <p14:creationId xmlns:p14="http://schemas.microsoft.com/office/powerpoint/2010/main" val="3713044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85DC-376C-4EB9-82BE-9AC2FE9A6DCC}"/>
              </a:ext>
            </a:extLst>
          </p:cNvPr>
          <p:cNvSpPr>
            <a:spLocks noGrp="1"/>
          </p:cNvSpPr>
          <p:nvPr>
            <p:ph type="title"/>
          </p:nvPr>
        </p:nvSpPr>
        <p:spPr/>
        <p:txBody>
          <a:bodyPr>
            <a:normAutofit/>
          </a:bodyPr>
          <a:lstStyle/>
          <a:p>
            <a:r>
              <a:rPr lang="en-US" altLang="zh-CN" dirty="0">
                <a:solidFill>
                  <a:srgbClr val="17364F"/>
                </a:solidFill>
              </a:rPr>
              <a:t>Operating activities – Direct method (cont’d)</a:t>
            </a:r>
            <a:endParaRPr lang="en-US" dirty="0"/>
          </a:p>
        </p:txBody>
      </p:sp>
      <p:sp>
        <p:nvSpPr>
          <p:cNvPr id="4" name="Rectangle 3">
            <a:extLst>
              <a:ext uri="{FF2B5EF4-FFF2-40B4-BE49-F238E27FC236}">
                <a16:creationId xmlns:a16="http://schemas.microsoft.com/office/drawing/2014/main" id="{8C65AB02-12D6-4F55-979A-4D604CB1DD67}"/>
              </a:ext>
            </a:extLst>
          </p:cNvPr>
          <p:cNvSpPr/>
          <p:nvPr/>
        </p:nvSpPr>
        <p:spPr>
          <a:xfrm>
            <a:off x="988312" y="7201761"/>
            <a:ext cx="3928319" cy="646331"/>
          </a:xfrm>
          <a:prstGeom prst="rect">
            <a:avLst/>
          </a:prstGeom>
          <a:noFill/>
        </p:spPr>
        <p:txBody>
          <a:bodyPr wrap="none">
            <a:spAutoFit/>
          </a:bodyPr>
          <a:lstStyle/>
          <a:p>
            <a:r>
              <a:rPr lang="en-US" altLang="zh-CN" dirty="0">
                <a:solidFill>
                  <a:srgbClr val="0070C0"/>
                </a:solidFill>
              </a:rPr>
              <a:t>1 Income statement</a:t>
            </a:r>
          </a:p>
        </p:txBody>
      </p:sp>
      <p:sp>
        <p:nvSpPr>
          <p:cNvPr id="5" name="Rectangle 4">
            <a:extLst>
              <a:ext uri="{FF2B5EF4-FFF2-40B4-BE49-F238E27FC236}">
                <a16:creationId xmlns:a16="http://schemas.microsoft.com/office/drawing/2014/main" id="{82B1D6B5-35C9-4F08-885A-37360D3429A3}"/>
              </a:ext>
            </a:extLst>
          </p:cNvPr>
          <p:cNvSpPr/>
          <p:nvPr/>
        </p:nvSpPr>
        <p:spPr>
          <a:xfrm>
            <a:off x="6603835" y="7524926"/>
            <a:ext cx="5584990" cy="1200329"/>
          </a:xfrm>
          <a:prstGeom prst="rect">
            <a:avLst/>
          </a:prstGeom>
          <a:solidFill>
            <a:schemeClr val="bg1"/>
          </a:solidFill>
        </p:spPr>
        <p:txBody>
          <a:bodyPr wrap="none">
            <a:spAutoFit/>
          </a:bodyPr>
          <a:lstStyle/>
          <a:p>
            <a:pPr algn="r"/>
            <a:r>
              <a:rPr lang="en-US" altLang="zh-CN" dirty="0">
                <a:solidFill>
                  <a:srgbClr val="478D3C"/>
                </a:solidFill>
              </a:rPr>
              <a:t>2 Comparative statement of </a:t>
            </a:r>
          </a:p>
          <a:p>
            <a:pPr algn="r"/>
            <a:r>
              <a:rPr lang="en-US" altLang="zh-CN" dirty="0">
                <a:solidFill>
                  <a:srgbClr val="478D3C"/>
                </a:solidFill>
              </a:rPr>
              <a:t>financial position (two years)</a:t>
            </a:r>
          </a:p>
        </p:txBody>
      </p:sp>
      <p:sp>
        <p:nvSpPr>
          <p:cNvPr id="6" name="Rectangle 5">
            <a:extLst>
              <a:ext uri="{FF2B5EF4-FFF2-40B4-BE49-F238E27FC236}">
                <a16:creationId xmlns:a16="http://schemas.microsoft.com/office/drawing/2014/main" id="{BDE2E286-DA1A-4CDA-9EB4-B694D9CF947F}"/>
              </a:ext>
            </a:extLst>
          </p:cNvPr>
          <p:cNvSpPr/>
          <p:nvPr/>
        </p:nvSpPr>
        <p:spPr>
          <a:xfrm>
            <a:off x="974216" y="8447201"/>
            <a:ext cx="4872809" cy="646331"/>
          </a:xfrm>
          <a:prstGeom prst="rect">
            <a:avLst/>
          </a:prstGeom>
        </p:spPr>
        <p:txBody>
          <a:bodyPr wrap="none">
            <a:spAutoFit/>
          </a:bodyPr>
          <a:lstStyle/>
          <a:p>
            <a:r>
              <a:rPr lang="en-US" altLang="zh-CN" dirty="0">
                <a:solidFill>
                  <a:schemeClr val="accent1"/>
                </a:solidFill>
              </a:rPr>
              <a:t>3 Additional information </a:t>
            </a:r>
            <a:endParaRPr lang="zh-CN" altLang="en-US" dirty="0"/>
          </a:p>
        </p:txBody>
      </p:sp>
      <p:sp>
        <p:nvSpPr>
          <p:cNvPr id="7" name="Isosceles Triangle 6">
            <a:extLst>
              <a:ext uri="{FF2B5EF4-FFF2-40B4-BE49-F238E27FC236}">
                <a16:creationId xmlns:a16="http://schemas.microsoft.com/office/drawing/2014/main" id="{0AB5E92F-83F4-4088-8EB4-61E24AEB734F}"/>
              </a:ext>
            </a:extLst>
          </p:cNvPr>
          <p:cNvSpPr/>
          <p:nvPr/>
        </p:nvSpPr>
        <p:spPr>
          <a:xfrm>
            <a:off x="4916631" y="7329940"/>
            <a:ext cx="452366" cy="38997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8" name="Isosceles Triangle 7">
            <a:extLst>
              <a:ext uri="{FF2B5EF4-FFF2-40B4-BE49-F238E27FC236}">
                <a16:creationId xmlns:a16="http://schemas.microsoft.com/office/drawing/2014/main" id="{2F1C64C6-9CF4-4198-9E51-4B2C6009ED13}"/>
              </a:ext>
            </a:extLst>
          </p:cNvPr>
          <p:cNvSpPr/>
          <p:nvPr/>
        </p:nvSpPr>
        <p:spPr>
          <a:xfrm rot="10800000">
            <a:off x="5666561" y="8621267"/>
            <a:ext cx="452366" cy="389971"/>
          </a:xfrm>
          <a:prstGeom prst="triangle">
            <a:avLst/>
          </a:prstGeom>
          <a:solidFill>
            <a:srgbClr val="656E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Isosceles Triangle 8">
            <a:extLst>
              <a:ext uri="{FF2B5EF4-FFF2-40B4-BE49-F238E27FC236}">
                <a16:creationId xmlns:a16="http://schemas.microsoft.com/office/drawing/2014/main" id="{07E10731-F4D1-4B77-A13B-0B60BC36B5A8}"/>
              </a:ext>
            </a:extLst>
          </p:cNvPr>
          <p:cNvSpPr/>
          <p:nvPr/>
        </p:nvSpPr>
        <p:spPr>
          <a:xfrm rot="5400000">
            <a:off x="12252058" y="7992105"/>
            <a:ext cx="452366" cy="389971"/>
          </a:xfrm>
          <a:prstGeom prst="triangle">
            <a:avLst/>
          </a:prstGeom>
          <a:solidFill>
            <a:srgbClr val="478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EFF"/>
              </a:solidFill>
            </a:endParaRPr>
          </a:p>
        </p:txBody>
      </p:sp>
      <p:pic>
        <p:nvPicPr>
          <p:cNvPr id="11" name="Picture 10">
            <a:extLst>
              <a:ext uri="{FF2B5EF4-FFF2-40B4-BE49-F238E27FC236}">
                <a16:creationId xmlns:a16="http://schemas.microsoft.com/office/drawing/2014/main" id="{87038479-54C7-4E4D-867B-6CF7CE687118}"/>
              </a:ext>
            </a:extLst>
          </p:cNvPr>
          <p:cNvPicPr>
            <a:picLocks noChangeAspect="1"/>
          </p:cNvPicPr>
          <p:nvPr/>
        </p:nvPicPr>
        <p:blipFill>
          <a:blip r:embed="rId3"/>
          <a:stretch>
            <a:fillRect/>
          </a:stretch>
        </p:blipFill>
        <p:spPr>
          <a:xfrm>
            <a:off x="12673227" y="2200135"/>
            <a:ext cx="11170995" cy="10450286"/>
          </a:xfrm>
          <a:prstGeom prst="rect">
            <a:avLst/>
          </a:prstGeom>
        </p:spPr>
      </p:pic>
      <p:pic>
        <p:nvPicPr>
          <p:cNvPr id="13" name="Picture 12">
            <a:extLst>
              <a:ext uri="{FF2B5EF4-FFF2-40B4-BE49-F238E27FC236}">
                <a16:creationId xmlns:a16="http://schemas.microsoft.com/office/drawing/2014/main" id="{035D4A24-0480-4A02-A8F6-0102AD031B18}"/>
              </a:ext>
            </a:extLst>
          </p:cNvPr>
          <p:cNvPicPr>
            <a:picLocks noChangeAspect="1"/>
          </p:cNvPicPr>
          <p:nvPr/>
        </p:nvPicPr>
        <p:blipFill>
          <a:blip r:embed="rId4"/>
          <a:stretch>
            <a:fillRect/>
          </a:stretch>
        </p:blipFill>
        <p:spPr>
          <a:xfrm>
            <a:off x="924925" y="2231468"/>
            <a:ext cx="11484789" cy="4899419"/>
          </a:xfrm>
          <a:prstGeom prst="rect">
            <a:avLst/>
          </a:prstGeom>
        </p:spPr>
      </p:pic>
      <p:pic>
        <p:nvPicPr>
          <p:cNvPr id="15" name="Picture 14">
            <a:extLst>
              <a:ext uri="{FF2B5EF4-FFF2-40B4-BE49-F238E27FC236}">
                <a16:creationId xmlns:a16="http://schemas.microsoft.com/office/drawing/2014/main" id="{75C03965-D752-451B-B739-BEF88577C1A1}"/>
              </a:ext>
            </a:extLst>
          </p:cNvPr>
          <p:cNvPicPr>
            <a:picLocks noChangeAspect="1"/>
          </p:cNvPicPr>
          <p:nvPr/>
        </p:nvPicPr>
        <p:blipFill>
          <a:blip r:embed="rId5"/>
          <a:stretch>
            <a:fillRect/>
          </a:stretch>
        </p:blipFill>
        <p:spPr>
          <a:xfrm>
            <a:off x="821590" y="9218696"/>
            <a:ext cx="11564490" cy="3508999"/>
          </a:xfrm>
          <a:prstGeom prst="rect">
            <a:avLst/>
          </a:prstGeom>
        </p:spPr>
      </p:pic>
      <p:cxnSp>
        <p:nvCxnSpPr>
          <p:cNvPr id="18" name="Straight Connector 17">
            <a:extLst>
              <a:ext uri="{FF2B5EF4-FFF2-40B4-BE49-F238E27FC236}">
                <a16:creationId xmlns:a16="http://schemas.microsoft.com/office/drawing/2014/main" id="{85523158-4733-4A90-B6E4-0385E524C49E}"/>
              </a:ext>
            </a:extLst>
          </p:cNvPr>
          <p:cNvCxnSpPr/>
          <p:nvPr/>
        </p:nvCxnSpPr>
        <p:spPr>
          <a:xfrm>
            <a:off x="924925" y="9218696"/>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558589-4D79-453A-80DE-AA238C4463D1}"/>
              </a:ext>
            </a:extLst>
          </p:cNvPr>
          <p:cNvCxnSpPr/>
          <p:nvPr/>
        </p:nvCxnSpPr>
        <p:spPr>
          <a:xfrm>
            <a:off x="972550" y="7130887"/>
            <a:ext cx="11358330"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FAAE42-1DDE-4004-AC3E-F99CA94599BF}"/>
              </a:ext>
            </a:extLst>
          </p:cNvPr>
          <p:cNvCxnSpPr>
            <a:cxnSpLocks/>
          </p:cNvCxnSpPr>
          <p:nvPr/>
        </p:nvCxnSpPr>
        <p:spPr>
          <a:xfrm>
            <a:off x="12711327" y="12650421"/>
            <a:ext cx="11077587" cy="0"/>
          </a:xfrm>
          <a:prstGeom prst="line">
            <a:avLst/>
          </a:prstGeom>
          <a:ln w="38100">
            <a:solidFill>
              <a:srgbClr val="0C3F5D"/>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347FBE7-6333-452D-B141-0C849FAABB38}"/>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0" name="Slide Number Placeholder 9">
            <a:extLst>
              <a:ext uri="{FF2B5EF4-FFF2-40B4-BE49-F238E27FC236}">
                <a16:creationId xmlns:a16="http://schemas.microsoft.com/office/drawing/2014/main" id="{972A567B-AC55-4C85-BFDE-FAC1DBECAD60}"/>
              </a:ext>
            </a:extLst>
          </p:cNvPr>
          <p:cNvSpPr>
            <a:spLocks noGrp="1"/>
          </p:cNvSpPr>
          <p:nvPr>
            <p:ph type="sldNum" sz="quarter" idx="12"/>
          </p:nvPr>
        </p:nvSpPr>
        <p:spPr/>
        <p:txBody>
          <a:bodyPr/>
          <a:lstStyle/>
          <a:p>
            <a:fld id="{EBE3AD81-3AD4-9C46-856E-C08CF1183C60}" type="slidenum">
              <a:rPr lang="en-US" smtClean="0"/>
              <a:pPr/>
              <a:t>49</a:t>
            </a:fld>
            <a:endParaRPr lang="en-US" dirty="0"/>
          </a:p>
        </p:txBody>
      </p:sp>
    </p:spTree>
    <p:extLst>
      <p:ext uri="{BB962C8B-B14F-4D97-AF65-F5344CB8AC3E}">
        <p14:creationId xmlns:p14="http://schemas.microsoft.com/office/powerpoint/2010/main" val="1870213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3C1F-794B-499C-9B04-D5CE2E0ABA89}"/>
              </a:ext>
            </a:extLst>
          </p:cNvPr>
          <p:cNvSpPr>
            <a:spLocks noGrp="1"/>
          </p:cNvSpPr>
          <p:nvPr>
            <p:ph type="title"/>
          </p:nvPr>
        </p:nvSpPr>
        <p:spPr/>
        <p:txBody>
          <a:bodyPr/>
          <a:lstStyle/>
          <a:p>
            <a:r>
              <a:rPr lang="en-US" dirty="0"/>
              <a:t>Usefulness of the Statement of Cash Flows</a:t>
            </a:r>
          </a:p>
        </p:txBody>
      </p:sp>
      <p:sp>
        <p:nvSpPr>
          <p:cNvPr id="3" name="Content Placeholder 2">
            <a:extLst>
              <a:ext uri="{FF2B5EF4-FFF2-40B4-BE49-F238E27FC236}">
                <a16:creationId xmlns:a16="http://schemas.microsoft.com/office/drawing/2014/main" id="{F1BB86ED-7813-4EB2-96C8-A3647DC8CE84}"/>
              </a:ext>
            </a:extLst>
          </p:cNvPr>
          <p:cNvSpPr>
            <a:spLocks noGrp="1"/>
          </p:cNvSpPr>
          <p:nvPr>
            <p:ph sz="quarter" idx="13"/>
          </p:nvPr>
        </p:nvSpPr>
        <p:spPr>
          <a:xfrm>
            <a:off x="9922565" y="2330379"/>
            <a:ext cx="13692809" cy="10033073"/>
          </a:xfrm>
        </p:spPr>
        <p:txBody>
          <a:bodyPr>
            <a:normAutofit/>
          </a:bodyPr>
          <a:lstStyle/>
          <a:p>
            <a:r>
              <a:rPr lang="en-US" dirty="0"/>
              <a:t>Statement of Cash Flows provides information to help assess:</a:t>
            </a:r>
          </a:p>
          <a:p>
            <a:pPr lvl="1"/>
            <a:r>
              <a:rPr lang="en-US" dirty="0"/>
              <a:t>Entity’s ability to generate future cash flows</a:t>
            </a:r>
          </a:p>
          <a:p>
            <a:pPr lvl="1"/>
            <a:r>
              <a:rPr lang="en-US" dirty="0"/>
              <a:t>Entity’s ability to pay dividends and meet obligations</a:t>
            </a:r>
          </a:p>
          <a:p>
            <a:pPr lvl="1"/>
            <a:r>
              <a:rPr lang="en-US" dirty="0"/>
              <a:t>Reasons for difference between net income and net cash provided (used) by operating activities</a:t>
            </a:r>
          </a:p>
          <a:p>
            <a:pPr lvl="1"/>
            <a:r>
              <a:rPr lang="en-US" dirty="0"/>
              <a:t>Cash investing and financing transactions during the period</a:t>
            </a:r>
          </a:p>
          <a:p>
            <a:pPr lvl="1"/>
            <a:endParaRPr lang="en-US" dirty="0"/>
          </a:p>
        </p:txBody>
      </p:sp>
      <p:pic>
        <p:nvPicPr>
          <p:cNvPr id="1026" name="Picture 2" descr="Calculator And Magnifier On The Background Of Money Stock Photo - Download  Image Now - iStock">
            <a:extLst>
              <a:ext uri="{FF2B5EF4-FFF2-40B4-BE49-F238E27FC236}">
                <a16:creationId xmlns:a16="http://schemas.microsoft.com/office/drawing/2014/main" id="{B4D4837E-A6D1-430D-8CE2-D279A2A58D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48" r="10646"/>
          <a:stretch/>
        </p:blipFill>
        <p:spPr bwMode="auto">
          <a:xfrm>
            <a:off x="884445" y="2425483"/>
            <a:ext cx="9038120" cy="990483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68D8ECF-D7B7-4BBB-A1B8-2F50402249EE}"/>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F5AB62BE-7630-4137-AB76-2D67ABAF3B3D}"/>
              </a:ext>
            </a:extLst>
          </p:cNvPr>
          <p:cNvSpPr>
            <a:spLocks noGrp="1"/>
          </p:cNvSpPr>
          <p:nvPr>
            <p:ph type="sldNum" sz="quarter" idx="12"/>
          </p:nvPr>
        </p:nvSpPr>
        <p:spPr/>
        <p:txBody>
          <a:bodyPr/>
          <a:lstStyle/>
          <a:p>
            <a:fld id="{EBE3AD81-3AD4-9C46-856E-C08CF1183C60}" type="slidenum">
              <a:rPr lang="en-US" smtClean="0"/>
              <a:pPr/>
              <a:t>5</a:t>
            </a:fld>
            <a:endParaRPr lang="en-US" dirty="0"/>
          </a:p>
        </p:txBody>
      </p:sp>
    </p:spTree>
    <p:extLst>
      <p:ext uri="{BB962C8B-B14F-4D97-AF65-F5344CB8AC3E}">
        <p14:creationId xmlns:p14="http://schemas.microsoft.com/office/powerpoint/2010/main" val="615689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B059-904E-4B3C-A114-E0A2A82157C4}"/>
              </a:ext>
            </a:extLst>
          </p:cNvPr>
          <p:cNvSpPr>
            <a:spLocks noGrp="1"/>
          </p:cNvSpPr>
          <p:nvPr>
            <p:ph type="title"/>
          </p:nvPr>
        </p:nvSpPr>
        <p:spPr/>
        <p:txBody>
          <a:bodyPr>
            <a:normAutofit/>
          </a:bodyPr>
          <a:lstStyle/>
          <a:p>
            <a:r>
              <a:rPr lang="en-US" altLang="zh-CN" dirty="0">
                <a:solidFill>
                  <a:srgbClr val="17364F"/>
                </a:solidFill>
              </a:rPr>
              <a:t>Operating activities – Direct method (cont’d)</a:t>
            </a:r>
            <a:endParaRPr lang="en-US" dirty="0"/>
          </a:p>
        </p:txBody>
      </p:sp>
      <p:sp>
        <p:nvSpPr>
          <p:cNvPr id="3" name="Content Placeholder 2">
            <a:extLst>
              <a:ext uri="{FF2B5EF4-FFF2-40B4-BE49-F238E27FC236}">
                <a16:creationId xmlns:a16="http://schemas.microsoft.com/office/drawing/2014/main" id="{758027D7-29F9-4420-820A-DDC755E1C438}"/>
              </a:ext>
            </a:extLst>
          </p:cNvPr>
          <p:cNvSpPr>
            <a:spLocks noGrp="1"/>
          </p:cNvSpPr>
          <p:nvPr>
            <p:ph sz="quarter" idx="13"/>
          </p:nvPr>
        </p:nvSpPr>
        <p:spPr/>
        <p:txBody>
          <a:bodyPr>
            <a:normAutofit/>
          </a:bodyPr>
          <a:lstStyle/>
          <a:p>
            <a:r>
              <a:rPr lang="en-US" sz="5400" dirty="0"/>
              <a:t>Cash Receipts from Customers </a:t>
            </a:r>
            <a:r>
              <a:rPr lang="en-US" altLang="zh-CN" sz="5400" dirty="0"/>
              <a:t>		= </a:t>
            </a:r>
            <a:r>
              <a:rPr lang="en-US" altLang="zh-CN" sz="5400" b="1" dirty="0">
                <a:solidFill>
                  <a:srgbClr val="B17F0F"/>
                </a:solidFill>
              </a:rPr>
              <a:t>€517,000 </a:t>
            </a:r>
            <a:r>
              <a:rPr lang="en-US" altLang="zh-CN" sz="5400" dirty="0"/>
              <a:t>	(inflow)</a:t>
            </a:r>
          </a:p>
          <a:p>
            <a:endParaRPr lang="en-US" sz="5400" dirty="0"/>
          </a:p>
          <a:p>
            <a:endParaRPr lang="en-US" sz="5400" dirty="0"/>
          </a:p>
          <a:p>
            <a:endParaRPr lang="en-US" sz="5400" dirty="0"/>
          </a:p>
          <a:p>
            <a:endParaRPr lang="en-US" sz="5400" dirty="0"/>
          </a:p>
          <a:p>
            <a:endParaRPr lang="en-US" sz="5400" dirty="0"/>
          </a:p>
          <a:p>
            <a:endParaRPr lang="en-US" sz="5400" dirty="0"/>
          </a:p>
        </p:txBody>
      </p:sp>
      <p:pic>
        <p:nvPicPr>
          <p:cNvPr id="5" name="Picture 4">
            <a:extLst>
              <a:ext uri="{FF2B5EF4-FFF2-40B4-BE49-F238E27FC236}">
                <a16:creationId xmlns:a16="http://schemas.microsoft.com/office/drawing/2014/main" id="{3D0412BE-7BE8-41EF-B1B1-80C7C615D4FF}"/>
              </a:ext>
            </a:extLst>
          </p:cNvPr>
          <p:cNvPicPr>
            <a:picLocks noChangeAspect="1"/>
          </p:cNvPicPr>
          <p:nvPr/>
        </p:nvPicPr>
        <p:blipFill>
          <a:blip r:embed="rId3"/>
          <a:stretch>
            <a:fillRect/>
          </a:stretch>
        </p:blipFill>
        <p:spPr>
          <a:xfrm>
            <a:off x="5082388" y="5760910"/>
            <a:ext cx="12691596" cy="2568361"/>
          </a:xfrm>
          <a:prstGeom prst="rect">
            <a:avLst/>
          </a:prstGeom>
        </p:spPr>
      </p:pic>
      <p:pic>
        <p:nvPicPr>
          <p:cNvPr id="7" name="Picture 6">
            <a:extLst>
              <a:ext uri="{FF2B5EF4-FFF2-40B4-BE49-F238E27FC236}">
                <a16:creationId xmlns:a16="http://schemas.microsoft.com/office/drawing/2014/main" id="{352ECFCB-7E37-4851-BD87-4BB502BB218C}"/>
              </a:ext>
            </a:extLst>
          </p:cNvPr>
          <p:cNvPicPr>
            <a:picLocks noChangeAspect="1"/>
          </p:cNvPicPr>
          <p:nvPr/>
        </p:nvPicPr>
        <p:blipFill>
          <a:blip r:embed="rId4"/>
          <a:stretch>
            <a:fillRect/>
          </a:stretch>
        </p:blipFill>
        <p:spPr>
          <a:xfrm>
            <a:off x="5082388" y="3504382"/>
            <a:ext cx="17553881" cy="1983551"/>
          </a:xfrm>
          <a:prstGeom prst="rect">
            <a:avLst/>
          </a:prstGeom>
        </p:spPr>
      </p:pic>
      <p:sp>
        <p:nvSpPr>
          <p:cNvPr id="9" name="TextBox 8">
            <a:extLst>
              <a:ext uri="{FF2B5EF4-FFF2-40B4-BE49-F238E27FC236}">
                <a16:creationId xmlns:a16="http://schemas.microsoft.com/office/drawing/2014/main" id="{15FCC3CA-40CA-41F5-A5B4-AB053FF0A41C}"/>
              </a:ext>
            </a:extLst>
          </p:cNvPr>
          <p:cNvSpPr txBox="1"/>
          <p:nvPr/>
        </p:nvSpPr>
        <p:spPr>
          <a:xfrm>
            <a:off x="1422400" y="3536817"/>
            <a:ext cx="2496457" cy="830997"/>
          </a:xfrm>
          <a:prstGeom prst="rect">
            <a:avLst/>
          </a:prstGeom>
          <a:noFill/>
        </p:spPr>
        <p:txBody>
          <a:bodyPr wrap="square">
            <a:spAutoFit/>
          </a:bodyPr>
          <a:lstStyle/>
          <a:p>
            <a:r>
              <a:rPr lang="en-US" sz="4800" b="1" dirty="0">
                <a:solidFill>
                  <a:schemeClr val="accent1"/>
                </a:solidFill>
              </a:rPr>
              <a:t>Formula</a:t>
            </a:r>
          </a:p>
        </p:txBody>
      </p:sp>
      <p:sp>
        <p:nvSpPr>
          <p:cNvPr id="10" name="TextBox 9">
            <a:extLst>
              <a:ext uri="{FF2B5EF4-FFF2-40B4-BE49-F238E27FC236}">
                <a16:creationId xmlns:a16="http://schemas.microsoft.com/office/drawing/2014/main" id="{B5332E4A-DA57-45EB-AB67-38823B5CCD29}"/>
              </a:ext>
            </a:extLst>
          </p:cNvPr>
          <p:cNvSpPr txBox="1"/>
          <p:nvPr/>
        </p:nvSpPr>
        <p:spPr>
          <a:xfrm>
            <a:off x="1422400" y="5888131"/>
            <a:ext cx="3004457" cy="830997"/>
          </a:xfrm>
          <a:prstGeom prst="rect">
            <a:avLst/>
          </a:prstGeom>
          <a:noFill/>
        </p:spPr>
        <p:txBody>
          <a:bodyPr wrap="square">
            <a:spAutoFit/>
          </a:bodyPr>
          <a:lstStyle/>
          <a:p>
            <a:r>
              <a:rPr lang="en-US" sz="4800" b="1" dirty="0">
                <a:solidFill>
                  <a:srgbClr val="9D7801"/>
                </a:solidFill>
              </a:rPr>
              <a:t>Calculation</a:t>
            </a:r>
          </a:p>
        </p:txBody>
      </p:sp>
      <p:sp>
        <p:nvSpPr>
          <p:cNvPr id="11" name="Footer Placeholder 10">
            <a:extLst>
              <a:ext uri="{FF2B5EF4-FFF2-40B4-BE49-F238E27FC236}">
                <a16:creationId xmlns:a16="http://schemas.microsoft.com/office/drawing/2014/main" id="{338FC5D9-6A13-41D6-822C-ED13F3B2794A}"/>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2" name="Slide Number Placeholder 11">
            <a:extLst>
              <a:ext uri="{FF2B5EF4-FFF2-40B4-BE49-F238E27FC236}">
                <a16:creationId xmlns:a16="http://schemas.microsoft.com/office/drawing/2014/main" id="{AD134322-65DF-4645-A6D5-04E57F2A5E65}"/>
              </a:ext>
            </a:extLst>
          </p:cNvPr>
          <p:cNvSpPr>
            <a:spLocks noGrp="1"/>
          </p:cNvSpPr>
          <p:nvPr>
            <p:ph type="sldNum" sz="quarter" idx="12"/>
          </p:nvPr>
        </p:nvSpPr>
        <p:spPr/>
        <p:txBody>
          <a:bodyPr/>
          <a:lstStyle/>
          <a:p>
            <a:fld id="{EBE3AD81-3AD4-9C46-856E-C08CF1183C60}" type="slidenum">
              <a:rPr lang="en-US" smtClean="0"/>
              <a:pPr/>
              <a:t>50</a:t>
            </a:fld>
            <a:endParaRPr lang="en-US" dirty="0"/>
          </a:p>
        </p:txBody>
      </p:sp>
    </p:spTree>
    <p:extLst>
      <p:ext uri="{BB962C8B-B14F-4D97-AF65-F5344CB8AC3E}">
        <p14:creationId xmlns:p14="http://schemas.microsoft.com/office/powerpoint/2010/main" val="148654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B059-904E-4B3C-A114-E0A2A82157C4}"/>
              </a:ext>
            </a:extLst>
          </p:cNvPr>
          <p:cNvSpPr>
            <a:spLocks noGrp="1"/>
          </p:cNvSpPr>
          <p:nvPr>
            <p:ph type="title"/>
          </p:nvPr>
        </p:nvSpPr>
        <p:spPr/>
        <p:txBody>
          <a:bodyPr>
            <a:normAutofit/>
          </a:bodyPr>
          <a:lstStyle/>
          <a:p>
            <a:r>
              <a:rPr lang="en-US" altLang="zh-CN" dirty="0">
                <a:solidFill>
                  <a:srgbClr val="17364F"/>
                </a:solidFill>
              </a:rPr>
              <a:t>Operating activities – Direct method (cont’d)</a:t>
            </a:r>
            <a:endParaRPr lang="en-US" dirty="0"/>
          </a:p>
        </p:txBody>
      </p:sp>
      <p:sp>
        <p:nvSpPr>
          <p:cNvPr id="3" name="Content Placeholder 2">
            <a:extLst>
              <a:ext uri="{FF2B5EF4-FFF2-40B4-BE49-F238E27FC236}">
                <a16:creationId xmlns:a16="http://schemas.microsoft.com/office/drawing/2014/main" id="{758027D7-29F9-4420-820A-DDC755E1C438}"/>
              </a:ext>
            </a:extLst>
          </p:cNvPr>
          <p:cNvSpPr>
            <a:spLocks noGrp="1"/>
          </p:cNvSpPr>
          <p:nvPr>
            <p:ph sz="quarter" idx="13"/>
          </p:nvPr>
        </p:nvSpPr>
        <p:spPr/>
        <p:txBody>
          <a:bodyPr>
            <a:normAutofit/>
          </a:bodyPr>
          <a:lstStyle/>
          <a:p>
            <a:r>
              <a:rPr lang="en-US" altLang="zh-CN" sz="5400" dirty="0"/>
              <a:t>Cash Paid to Suppliers			= </a:t>
            </a:r>
            <a:r>
              <a:rPr lang="en-US" altLang="zh-CN" sz="5400" b="1" dirty="0">
                <a:solidFill>
                  <a:srgbClr val="B17F0F"/>
                </a:solidFill>
              </a:rPr>
              <a:t>€139,000</a:t>
            </a:r>
            <a:r>
              <a:rPr lang="en-US" altLang="zh-CN" sz="5400" dirty="0">
                <a:solidFill>
                  <a:srgbClr val="B17F0F"/>
                </a:solidFill>
              </a:rPr>
              <a:t>	</a:t>
            </a:r>
            <a:r>
              <a:rPr lang="en-US" altLang="zh-CN" sz="5400" dirty="0"/>
              <a:t>	(outflow)</a:t>
            </a:r>
          </a:p>
        </p:txBody>
      </p:sp>
      <p:pic>
        <p:nvPicPr>
          <p:cNvPr id="6" name="Picture 5">
            <a:extLst>
              <a:ext uri="{FF2B5EF4-FFF2-40B4-BE49-F238E27FC236}">
                <a16:creationId xmlns:a16="http://schemas.microsoft.com/office/drawing/2014/main" id="{4DF967FE-BA2B-4524-99E4-3E7C294D121B}"/>
              </a:ext>
            </a:extLst>
          </p:cNvPr>
          <p:cNvPicPr>
            <a:picLocks noChangeAspect="1"/>
          </p:cNvPicPr>
          <p:nvPr/>
        </p:nvPicPr>
        <p:blipFill>
          <a:blip r:embed="rId2"/>
          <a:stretch>
            <a:fillRect/>
          </a:stretch>
        </p:blipFill>
        <p:spPr>
          <a:xfrm>
            <a:off x="5388311" y="3407281"/>
            <a:ext cx="17544260" cy="2983771"/>
          </a:xfrm>
          <a:prstGeom prst="rect">
            <a:avLst/>
          </a:prstGeom>
        </p:spPr>
      </p:pic>
      <p:pic>
        <p:nvPicPr>
          <p:cNvPr id="9" name="Picture 8">
            <a:extLst>
              <a:ext uri="{FF2B5EF4-FFF2-40B4-BE49-F238E27FC236}">
                <a16:creationId xmlns:a16="http://schemas.microsoft.com/office/drawing/2014/main" id="{1E29A2CA-6D97-4C5F-A73E-DD28B6706FA7}"/>
              </a:ext>
            </a:extLst>
          </p:cNvPr>
          <p:cNvPicPr>
            <a:picLocks noChangeAspect="1"/>
          </p:cNvPicPr>
          <p:nvPr/>
        </p:nvPicPr>
        <p:blipFill>
          <a:blip r:embed="rId3"/>
          <a:stretch>
            <a:fillRect/>
          </a:stretch>
        </p:blipFill>
        <p:spPr>
          <a:xfrm>
            <a:off x="5388311" y="6705702"/>
            <a:ext cx="12683115" cy="2532981"/>
          </a:xfrm>
          <a:prstGeom prst="rect">
            <a:avLst/>
          </a:prstGeom>
        </p:spPr>
      </p:pic>
      <p:pic>
        <p:nvPicPr>
          <p:cNvPr id="11" name="Picture 10">
            <a:extLst>
              <a:ext uri="{FF2B5EF4-FFF2-40B4-BE49-F238E27FC236}">
                <a16:creationId xmlns:a16="http://schemas.microsoft.com/office/drawing/2014/main" id="{9D5E119F-085E-4F19-AD7F-C88FC98B4439}"/>
              </a:ext>
            </a:extLst>
          </p:cNvPr>
          <p:cNvPicPr>
            <a:picLocks noChangeAspect="1"/>
          </p:cNvPicPr>
          <p:nvPr/>
        </p:nvPicPr>
        <p:blipFill>
          <a:blip r:embed="rId4"/>
          <a:stretch>
            <a:fillRect/>
          </a:stretch>
        </p:blipFill>
        <p:spPr>
          <a:xfrm>
            <a:off x="5388311" y="9511660"/>
            <a:ext cx="12683115" cy="2558370"/>
          </a:xfrm>
          <a:prstGeom prst="rect">
            <a:avLst/>
          </a:prstGeom>
        </p:spPr>
      </p:pic>
      <p:sp>
        <p:nvSpPr>
          <p:cNvPr id="12" name="TextBox 11">
            <a:extLst>
              <a:ext uri="{FF2B5EF4-FFF2-40B4-BE49-F238E27FC236}">
                <a16:creationId xmlns:a16="http://schemas.microsoft.com/office/drawing/2014/main" id="{F922942B-57E4-4A06-B503-896EF49DEF93}"/>
              </a:ext>
            </a:extLst>
          </p:cNvPr>
          <p:cNvSpPr txBox="1"/>
          <p:nvPr/>
        </p:nvSpPr>
        <p:spPr>
          <a:xfrm>
            <a:off x="1422400" y="3536817"/>
            <a:ext cx="2496457" cy="830997"/>
          </a:xfrm>
          <a:prstGeom prst="rect">
            <a:avLst/>
          </a:prstGeom>
          <a:noFill/>
        </p:spPr>
        <p:txBody>
          <a:bodyPr wrap="square">
            <a:spAutoFit/>
          </a:bodyPr>
          <a:lstStyle/>
          <a:p>
            <a:r>
              <a:rPr lang="en-US" sz="4800" b="1" dirty="0">
                <a:solidFill>
                  <a:schemeClr val="accent1"/>
                </a:solidFill>
              </a:rPr>
              <a:t>Formula</a:t>
            </a:r>
          </a:p>
        </p:txBody>
      </p:sp>
      <p:sp>
        <p:nvSpPr>
          <p:cNvPr id="13" name="TextBox 12">
            <a:extLst>
              <a:ext uri="{FF2B5EF4-FFF2-40B4-BE49-F238E27FC236}">
                <a16:creationId xmlns:a16="http://schemas.microsoft.com/office/drawing/2014/main" id="{E8FADAA3-1CD4-409A-8647-4FFD49EEC8B8}"/>
              </a:ext>
            </a:extLst>
          </p:cNvPr>
          <p:cNvSpPr txBox="1"/>
          <p:nvPr/>
        </p:nvSpPr>
        <p:spPr>
          <a:xfrm>
            <a:off x="1422400" y="6719230"/>
            <a:ext cx="3004457" cy="830997"/>
          </a:xfrm>
          <a:prstGeom prst="rect">
            <a:avLst/>
          </a:prstGeom>
          <a:noFill/>
        </p:spPr>
        <p:txBody>
          <a:bodyPr wrap="square">
            <a:spAutoFit/>
          </a:bodyPr>
          <a:lstStyle/>
          <a:p>
            <a:r>
              <a:rPr lang="en-US" sz="4800" b="1" dirty="0">
                <a:solidFill>
                  <a:srgbClr val="9D7801"/>
                </a:solidFill>
              </a:rPr>
              <a:t>Calculation</a:t>
            </a:r>
          </a:p>
        </p:txBody>
      </p:sp>
      <p:sp>
        <p:nvSpPr>
          <p:cNvPr id="14" name="Footer Placeholder 13">
            <a:extLst>
              <a:ext uri="{FF2B5EF4-FFF2-40B4-BE49-F238E27FC236}">
                <a16:creationId xmlns:a16="http://schemas.microsoft.com/office/drawing/2014/main" id="{641B9072-3854-4678-BB86-681E23F9F9A7}"/>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5" name="Slide Number Placeholder 14">
            <a:extLst>
              <a:ext uri="{FF2B5EF4-FFF2-40B4-BE49-F238E27FC236}">
                <a16:creationId xmlns:a16="http://schemas.microsoft.com/office/drawing/2014/main" id="{00C3F6EC-D923-4B7B-8CF5-C1E29192F4AC}"/>
              </a:ext>
            </a:extLst>
          </p:cNvPr>
          <p:cNvSpPr>
            <a:spLocks noGrp="1"/>
          </p:cNvSpPr>
          <p:nvPr>
            <p:ph type="sldNum" sz="quarter" idx="12"/>
          </p:nvPr>
        </p:nvSpPr>
        <p:spPr/>
        <p:txBody>
          <a:bodyPr/>
          <a:lstStyle/>
          <a:p>
            <a:fld id="{EBE3AD81-3AD4-9C46-856E-C08CF1183C60}" type="slidenum">
              <a:rPr lang="en-US" smtClean="0"/>
              <a:pPr/>
              <a:t>51</a:t>
            </a:fld>
            <a:endParaRPr lang="en-US" dirty="0"/>
          </a:p>
        </p:txBody>
      </p:sp>
    </p:spTree>
    <p:extLst>
      <p:ext uri="{BB962C8B-B14F-4D97-AF65-F5344CB8AC3E}">
        <p14:creationId xmlns:p14="http://schemas.microsoft.com/office/powerpoint/2010/main" val="2211301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B059-904E-4B3C-A114-E0A2A82157C4}"/>
              </a:ext>
            </a:extLst>
          </p:cNvPr>
          <p:cNvSpPr>
            <a:spLocks noGrp="1"/>
          </p:cNvSpPr>
          <p:nvPr>
            <p:ph type="title"/>
          </p:nvPr>
        </p:nvSpPr>
        <p:spPr/>
        <p:txBody>
          <a:bodyPr>
            <a:normAutofit/>
          </a:bodyPr>
          <a:lstStyle/>
          <a:p>
            <a:r>
              <a:rPr lang="en-US" altLang="zh-CN" dirty="0">
                <a:solidFill>
                  <a:srgbClr val="17364F"/>
                </a:solidFill>
              </a:rPr>
              <a:t>Operating activities – Direct method (cont’d)</a:t>
            </a:r>
            <a:endParaRPr lang="en-US" dirty="0"/>
          </a:p>
        </p:txBody>
      </p:sp>
      <p:sp>
        <p:nvSpPr>
          <p:cNvPr id="3" name="Content Placeholder 2">
            <a:extLst>
              <a:ext uri="{FF2B5EF4-FFF2-40B4-BE49-F238E27FC236}">
                <a16:creationId xmlns:a16="http://schemas.microsoft.com/office/drawing/2014/main" id="{758027D7-29F9-4420-820A-DDC755E1C438}"/>
              </a:ext>
            </a:extLst>
          </p:cNvPr>
          <p:cNvSpPr>
            <a:spLocks noGrp="1"/>
          </p:cNvSpPr>
          <p:nvPr>
            <p:ph sz="quarter" idx="13"/>
          </p:nvPr>
        </p:nvSpPr>
        <p:spPr/>
        <p:txBody>
          <a:bodyPr>
            <a:normAutofit/>
          </a:bodyPr>
          <a:lstStyle/>
          <a:p>
            <a:r>
              <a:rPr lang="en-US" altLang="zh-CN" sz="5400" dirty="0"/>
              <a:t>Cash Payments for Operating Expenses	= </a:t>
            </a:r>
            <a:r>
              <a:rPr lang="en-US" altLang="zh-CN" sz="5400" b="1" dirty="0">
                <a:solidFill>
                  <a:srgbClr val="B17F0F"/>
                </a:solidFill>
              </a:rPr>
              <a:t>€115,000</a:t>
            </a:r>
            <a:r>
              <a:rPr lang="en-US" altLang="zh-CN" sz="5400" dirty="0">
                <a:solidFill>
                  <a:srgbClr val="B17F0F"/>
                </a:solidFill>
              </a:rPr>
              <a:t>	</a:t>
            </a:r>
            <a:r>
              <a:rPr lang="en-US" altLang="zh-CN" sz="5400" dirty="0"/>
              <a:t>	(outflow)</a:t>
            </a:r>
          </a:p>
        </p:txBody>
      </p:sp>
      <p:sp>
        <p:nvSpPr>
          <p:cNvPr id="12" name="TextBox 11">
            <a:extLst>
              <a:ext uri="{FF2B5EF4-FFF2-40B4-BE49-F238E27FC236}">
                <a16:creationId xmlns:a16="http://schemas.microsoft.com/office/drawing/2014/main" id="{F922942B-57E4-4A06-B503-896EF49DEF93}"/>
              </a:ext>
            </a:extLst>
          </p:cNvPr>
          <p:cNvSpPr txBox="1"/>
          <p:nvPr/>
        </p:nvSpPr>
        <p:spPr>
          <a:xfrm>
            <a:off x="1422400" y="3536817"/>
            <a:ext cx="2496457" cy="830997"/>
          </a:xfrm>
          <a:prstGeom prst="rect">
            <a:avLst/>
          </a:prstGeom>
          <a:noFill/>
        </p:spPr>
        <p:txBody>
          <a:bodyPr wrap="square">
            <a:spAutoFit/>
          </a:bodyPr>
          <a:lstStyle/>
          <a:p>
            <a:r>
              <a:rPr lang="en-US" sz="4800" b="1" dirty="0">
                <a:solidFill>
                  <a:schemeClr val="accent1"/>
                </a:solidFill>
              </a:rPr>
              <a:t>Formula</a:t>
            </a:r>
          </a:p>
        </p:txBody>
      </p:sp>
      <p:sp>
        <p:nvSpPr>
          <p:cNvPr id="13" name="TextBox 12">
            <a:extLst>
              <a:ext uri="{FF2B5EF4-FFF2-40B4-BE49-F238E27FC236}">
                <a16:creationId xmlns:a16="http://schemas.microsoft.com/office/drawing/2014/main" id="{E8FADAA3-1CD4-409A-8647-4FFD49EEC8B8}"/>
              </a:ext>
            </a:extLst>
          </p:cNvPr>
          <p:cNvSpPr txBox="1"/>
          <p:nvPr/>
        </p:nvSpPr>
        <p:spPr>
          <a:xfrm>
            <a:off x="1422400" y="7346916"/>
            <a:ext cx="3004457" cy="830997"/>
          </a:xfrm>
          <a:prstGeom prst="rect">
            <a:avLst/>
          </a:prstGeom>
          <a:noFill/>
        </p:spPr>
        <p:txBody>
          <a:bodyPr wrap="square">
            <a:spAutoFit/>
          </a:bodyPr>
          <a:lstStyle/>
          <a:p>
            <a:r>
              <a:rPr lang="en-US" sz="4800" b="1" dirty="0">
                <a:solidFill>
                  <a:srgbClr val="9D7801"/>
                </a:solidFill>
              </a:rPr>
              <a:t>Calculation</a:t>
            </a:r>
          </a:p>
        </p:txBody>
      </p:sp>
      <p:pic>
        <p:nvPicPr>
          <p:cNvPr id="5" name="Picture 4">
            <a:extLst>
              <a:ext uri="{FF2B5EF4-FFF2-40B4-BE49-F238E27FC236}">
                <a16:creationId xmlns:a16="http://schemas.microsoft.com/office/drawing/2014/main" id="{6E9ED8E1-EB8A-4412-B804-39ABDB2829B4}"/>
              </a:ext>
            </a:extLst>
          </p:cNvPr>
          <p:cNvPicPr>
            <a:picLocks noChangeAspect="1"/>
          </p:cNvPicPr>
          <p:nvPr/>
        </p:nvPicPr>
        <p:blipFill>
          <a:blip r:embed="rId2"/>
          <a:stretch>
            <a:fillRect/>
          </a:stretch>
        </p:blipFill>
        <p:spPr>
          <a:xfrm>
            <a:off x="5388310" y="3735277"/>
            <a:ext cx="17566939" cy="2983953"/>
          </a:xfrm>
          <a:prstGeom prst="rect">
            <a:avLst/>
          </a:prstGeom>
        </p:spPr>
      </p:pic>
      <p:pic>
        <p:nvPicPr>
          <p:cNvPr id="8" name="Picture 7">
            <a:extLst>
              <a:ext uri="{FF2B5EF4-FFF2-40B4-BE49-F238E27FC236}">
                <a16:creationId xmlns:a16="http://schemas.microsoft.com/office/drawing/2014/main" id="{A3D7BFC2-BBD7-4BAD-B60C-E54D9F794AAA}"/>
              </a:ext>
            </a:extLst>
          </p:cNvPr>
          <p:cNvPicPr>
            <a:picLocks noChangeAspect="1"/>
          </p:cNvPicPr>
          <p:nvPr/>
        </p:nvPicPr>
        <p:blipFill>
          <a:blip r:embed="rId3"/>
          <a:stretch>
            <a:fillRect/>
          </a:stretch>
        </p:blipFill>
        <p:spPr>
          <a:xfrm>
            <a:off x="5388311" y="7346916"/>
            <a:ext cx="14713976" cy="2717914"/>
          </a:xfrm>
          <a:prstGeom prst="rect">
            <a:avLst/>
          </a:prstGeom>
        </p:spPr>
      </p:pic>
      <p:sp>
        <p:nvSpPr>
          <p:cNvPr id="10" name="Footer Placeholder 9">
            <a:extLst>
              <a:ext uri="{FF2B5EF4-FFF2-40B4-BE49-F238E27FC236}">
                <a16:creationId xmlns:a16="http://schemas.microsoft.com/office/drawing/2014/main" id="{4E4BF4A0-0E6E-4DB0-B6C0-F44C2B557996}"/>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4" name="Slide Number Placeholder 13">
            <a:extLst>
              <a:ext uri="{FF2B5EF4-FFF2-40B4-BE49-F238E27FC236}">
                <a16:creationId xmlns:a16="http://schemas.microsoft.com/office/drawing/2014/main" id="{0CF8FB3F-CC99-47AE-B570-3AF1B553B8D3}"/>
              </a:ext>
            </a:extLst>
          </p:cNvPr>
          <p:cNvSpPr>
            <a:spLocks noGrp="1"/>
          </p:cNvSpPr>
          <p:nvPr>
            <p:ph type="sldNum" sz="quarter" idx="12"/>
          </p:nvPr>
        </p:nvSpPr>
        <p:spPr/>
        <p:txBody>
          <a:bodyPr/>
          <a:lstStyle/>
          <a:p>
            <a:fld id="{EBE3AD81-3AD4-9C46-856E-C08CF1183C60}" type="slidenum">
              <a:rPr lang="en-US" smtClean="0"/>
              <a:pPr/>
              <a:t>52</a:t>
            </a:fld>
            <a:endParaRPr lang="en-US" dirty="0"/>
          </a:p>
        </p:txBody>
      </p:sp>
    </p:spTree>
    <p:extLst>
      <p:ext uri="{BB962C8B-B14F-4D97-AF65-F5344CB8AC3E}">
        <p14:creationId xmlns:p14="http://schemas.microsoft.com/office/powerpoint/2010/main" val="454482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B059-904E-4B3C-A114-E0A2A82157C4}"/>
              </a:ext>
            </a:extLst>
          </p:cNvPr>
          <p:cNvSpPr>
            <a:spLocks noGrp="1"/>
          </p:cNvSpPr>
          <p:nvPr>
            <p:ph type="title"/>
          </p:nvPr>
        </p:nvSpPr>
        <p:spPr/>
        <p:txBody>
          <a:bodyPr>
            <a:normAutofit/>
          </a:bodyPr>
          <a:lstStyle/>
          <a:p>
            <a:r>
              <a:rPr lang="en-US" altLang="zh-CN" dirty="0">
                <a:solidFill>
                  <a:srgbClr val="17364F"/>
                </a:solidFill>
              </a:rPr>
              <a:t>Operating activities – Direct method (cont’d)</a:t>
            </a:r>
            <a:endParaRPr lang="en-US" dirty="0"/>
          </a:p>
        </p:txBody>
      </p:sp>
      <p:sp>
        <p:nvSpPr>
          <p:cNvPr id="3" name="Content Placeholder 2">
            <a:extLst>
              <a:ext uri="{FF2B5EF4-FFF2-40B4-BE49-F238E27FC236}">
                <a16:creationId xmlns:a16="http://schemas.microsoft.com/office/drawing/2014/main" id="{758027D7-29F9-4420-820A-DDC755E1C438}"/>
              </a:ext>
            </a:extLst>
          </p:cNvPr>
          <p:cNvSpPr>
            <a:spLocks noGrp="1"/>
          </p:cNvSpPr>
          <p:nvPr>
            <p:ph sz="quarter" idx="13"/>
          </p:nvPr>
        </p:nvSpPr>
        <p:spPr/>
        <p:txBody>
          <a:bodyPr>
            <a:normAutofit/>
          </a:bodyPr>
          <a:lstStyle/>
          <a:p>
            <a:r>
              <a:rPr lang="en-US" altLang="zh-CN" sz="5400" dirty="0"/>
              <a:t>Cash Payments for Interest			= </a:t>
            </a:r>
            <a:r>
              <a:rPr lang="en-US" altLang="zh-CN" sz="5400" b="1" dirty="0">
                <a:solidFill>
                  <a:srgbClr val="B17F0F"/>
                </a:solidFill>
              </a:rPr>
              <a:t>€42,000</a:t>
            </a:r>
            <a:r>
              <a:rPr lang="en-US" altLang="zh-CN" sz="5400" dirty="0">
                <a:solidFill>
                  <a:srgbClr val="B17F0F"/>
                </a:solidFill>
              </a:rPr>
              <a:t>	</a:t>
            </a:r>
            <a:r>
              <a:rPr lang="en-US" altLang="zh-CN" sz="5400" dirty="0"/>
              <a:t>	(outflow)</a:t>
            </a:r>
          </a:p>
          <a:p>
            <a:pPr lvl="2"/>
            <a:endParaRPr lang="en-US" altLang="zh-CN" sz="3400" dirty="0"/>
          </a:p>
          <a:p>
            <a:pPr lvl="2"/>
            <a:endParaRPr lang="en-US" altLang="zh-CN" sz="3400" dirty="0"/>
          </a:p>
          <a:p>
            <a:pPr lvl="1"/>
            <a:endParaRPr lang="en-US" altLang="zh-CN" sz="4200" dirty="0"/>
          </a:p>
          <a:p>
            <a:endParaRPr lang="en-US" altLang="zh-CN" sz="5400" dirty="0"/>
          </a:p>
          <a:p>
            <a:r>
              <a:rPr lang="en-US" altLang="zh-CN" sz="5400" dirty="0"/>
              <a:t>Cash Payments for Income Taxes		= </a:t>
            </a:r>
            <a:r>
              <a:rPr lang="en-US" altLang="zh-CN" sz="5400" b="1" dirty="0">
                <a:solidFill>
                  <a:srgbClr val="B17F0F"/>
                </a:solidFill>
              </a:rPr>
              <a:t>€49,000</a:t>
            </a:r>
            <a:r>
              <a:rPr lang="en-US" altLang="zh-CN" sz="5400" dirty="0">
                <a:solidFill>
                  <a:srgbClr val="B17F0F"/>
                </a:solidFill>
              </a:rPr>
              <a:t>	</a:t>
            </a:r>
            <a:r>
              <a:rPr lang="en-US" altLang="zh-CN" sz="5400" dirty="0"/>
              <a:t>	(outflow)</a:t>
            </a:r>
          </a:p>
          <a:p>
            <a:endParaRPr lang="en-US" altLang="zh-CN" sz="5400" dirty="0"/>
          </a:p>
          <a:p>
            <a:endParaRPr lang="en-US" altLang="zh-CN" sz="5400" dirty="0"/>
          </a:p>
        </p:txBody>
      </p:sp>
      <p:sp>
        <p:nvSpPr>
          <p:cNvPr id="9" name="Rounded Rectangle 3">
            <a:extLst>
              <a:ext uri="{FF2B5EF4-FFF2-40B4-BE49-F238E27FC236}">
                <a16:creationId xmlns:a16="http://schemas.microsoft.com/office/drawing/2014/main" id="{E6019027-CC6A-49D9-920C-3B172AC61909}"/>
              </a:ext>
            </a:extLst>
          </p:cNvPr>
          <p:cNvSpPr/>
          <p:nvPr/>
        </p:nvSpPr>
        <p:spPr>
          <a:xfrm>
            <a:off x="1974850" y="3316412"/>
            <a:ext cx="15485836" cy="2257074"/>
          </a:xfrm>
          <a:prstGeom prst="roundRect">
            <a:avLst>
              <a:gd name="adj" fmla="val 6959"/>
            </a:avLst>
          </a:prstGeom>
          <a:ln w="38100">
            <a:solidFill>
              <a:srgbClr val="B17F0F"/>
            </a:solidFill>
          </a:ln>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Since the statement of financial position did not include an accrual for interest payable for 2019 or 2020, the amount reported as expense is the same as the amount of interest paid</a:t>
            </a:r>
          </a:p>
        </p:txBody>
      </p:sp>
      <p:pic>
        <p:nvPicPr>
          <p:cNvPr id="10" name="Picture 9">
            <a:extLst>
              <a:ext uri="{FF2B5EF4-FFF2-40B4-BE49-F238E27FC236}">
                <a16:creationId xmlns:a16="http://schemas.microsoft.com/office/drawing/2014/main" id="{C3629B86-67A2-47B3-9430-A529CFB6554E}"/>
              </a:ext>
            </a:extLst>
          </p:cNvPr>
          <p:cNvPicPr>
            <a:picLocks noChangeAspect="1"/>
          </p:cNvPicPr>
          <p:nvPr/>
        </p:nvPicPr>
        <p:blipFill>
          <a:blip r:embed="rId2"/>
          <a:stretch>
            <a:fillRect/>
          </a:stretch>
        </p:blipFill>
        <p:spPr>
          <a:xfrm>
            <a:off x="4840356" y="7201772"/>
            <a:ext cx="18526382" cy="2257074"/>
          </a:xfrm>
          <a:prstGeom prst="rect">
            <a:avLst/>
          </a:prstGeom>
        </p:spPr>
      </p:pic>
      <p:pic>
        <p:nvPicPr>
          <p:cNvPr id="14" name="Picture 13">
            <a:extLst>
              <a:ext uri="{FF2B5EF4-FFF2-40B4-BE49-F238E27FC236}">
                <a16:creationId xmlns:a16="http://schemas.microsoft.com/office/drawing/2014/main" id="{CF2D830F-DD2E-4F2E-9E16-C9C6A4945CD3}"/>
              </a:ext>
            </a:extLst>
          </p:cNvPr>
          <p:cNvPicPr>
            <a:picLocks noChangeAspect="1"/>
          </p:cNvPicPr>
          <p:nvPr/>
        </p:nvPicPr>
        <p:blipFill>
          <a:blip r:embed="rId3"/>
          <a:stretch>
            <a:fillRect/>
          </a:stretch>
        </p:blipFill>
        <p:spPr>
          <a:xfrm>
            <a:off x="4840356" y="9703830"/>
            <a:ext cx="12394293" cy="2766603"/>
          </a:xfrm>
          <a:prstGeom prst="rect">
            <a:avLst/>
          </a:prstGeom>
        </p:spPr>
      </p:pic>
      <p:sp>
        <p:nvSpPr>
          <p:cNvPr id="15" name="TextBox 14">
            <a:extLst>
              <a:ext uri="{FF2B5EF4-FFF2-40B4-BE49-F238E27FC236}">
                <a16:creationId xmlns:a16="http://schemas.microsoft.com/office/drawing/2014/main" id="{7D4B07C3-28FC-480E-A8E7-1F1634FB1653}"/>
              </a:ext>
            </a:extLst>
          </p:cNvPr>
          <p:cNvSpPr txBox="1"/>
          <p:nvPr/>
        </p:nvSpPr>
        <p:spPr>
          <a:xfrm>
            <a:off x="1611085" y="7223159"/>
            <a:ext cx="2496457" cy="830997"/>
          </a:xfrm>
          <a:prstGeom prst="rect">
            <a:avLst/>
          </a:prstGeom>
          <a:noFill/>
        </p:spPr>
        <p:txBody>
          <a:bodyPr wrap="square">
            <a:spAutoFit/>
          </a:bodyPr>
          <a:lstStyle/>
          <a:p>
            <a:r>
              <a:rPr lang="en-US" sz="4800" b="1" dirty="0">
                <a:solidFill>
                  <a:schemeClr val="accent1"/>
                </a:solidFill>
              </a:rPr>
              <a:t>Formula</a:t>
            </a:r>
          </a:p>
        </p:txBody>
      </p:sp>
      <p:sp>
        <p:nvSpPr>
          <p:cNvPr id="16" name="TextBox 15">
            <a:extLst>
              <a:ext uri="{FF2B5EF4-FFF2-40B4-BE49-F238E27FC236}">
                <a16:creationId xmlns:a16="http://schemas.microsoft.com/office/drawing/2014/main" id="{749A7CE7-5D5C-4620-BDAE-BB5ED08C7777}"/>
              </a:ext>
            </a:extLst>
          </p:cNvPr>
          <p:cNvSpPr txBox="1"/>
          <p:nvPr/>
        </p:nvSpPr>
        <p:spPr>
          <a:xfrm>
            <a:off x="1611085" y="9736533"/>
            <a:ext cx="3004457" cy="830997"/>
          </a:xfrm>
          <a:prstGeom prst="rect">
            <a:avLst/>
          </a:prstGeom>
          <a:noFill/>
        </p:spPr>
        <p:txBody>
          <a:bodyPr wrap="square">
            <a:spAutoFit/>
          </a:bodyPr>
          <a:lstStyle/>
          <a:p>
            <a:r>
              <a:rPr lang="en-US" sz="4800" b="1" dirty="0">
                <a:solidFill>
                  <a:srgbClr val="9D7801"/>
                </a:solidFill>
              </a:rPr>
              <a:t>Calculation</a:t>
            </a:r>
          </a:p>
        </p:txBody>
      </p:sp>
      <p:sp>
        <p:nvSpPr>
          <p:cNvPr id="17" name="Footer Placeholder 16">
            <a:extLst>
              <a:ext uri="{FF2B5EF4-FFF2-40B4-BE49-F238E27FC236}">
                <a16:creationId xmlns:a16="http://schemas.microsoft.com/office/drawing/2014/main" id="{0FBF4A67-09B3-4655-9EC5-BDE935235683}"/>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8" name="Slide Number Placeholder 17">
            <a:extLst>
              <a:ext uri="{FF2B5EF4-FFF2-40B4-BE49-F238E27FC236}">
                <a16:creationId xmlns:a16="http://schemas.microsoft.com/office/drawing/2014/main" id="{8E2B9F5C-8EEB-4208-968D-89EECCC2BBBD}"/>
              </a:ext>
            </a:extLst>
          </p:cNvPr>
          <p:cNvSpPr>
            <a:spLocks noGrp="1"/>
          </p:cNvSpPr>
          <p:nvPr>
            <p:ph type="sldNum" sz="quarter" idx="12"/>
          </p:nvPr>
        </p:nvSpPr>
        <p:spPr/>
        <p:txBody>
          <a:bodyPr/>
          <a:lstStyle/>
          <a:p>
            <a:fld id="{EBE3AD81-3AD4-9C46-856E-C08CF1183C60}" type="slidenum">
              <a:rPr lang="en-US" smtClean="0"/>
              <a:pPr/>
              <a:t>53</a:t>
            </a:fld>
            <a:endParaRPr lang="en-US" dirty="0"/>
          </a:p>
        </p:txBody>
      </p:sp>
    </p:spTree>
    <p:extLst>
      <p:ext uri="{BB962C8B-B14F-4D97-AF65-F5344CB8AC3E}">
        <p14:creationId xmlns:p14="http://schemas.microsoft.com/office/powerpoint/2010/main" val="822404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B059-904E-4B3C-A114-E0A2A82157C4}"/>
              </a:ext>
            </a:extLst>
          </p:cNvPr>
          <p:cNvSpPr>
            <a:spLocks noGrp="1"/>
          </p:cNvSpPr>
          <p:nvPr>
            <p:ph type="title"/>
          </p:nvPr>
        </p:nvSpPr>
        <p:spPr/>
        <p:txBody>
          <a:bodyPr>
            <a:normAutofit/>
          </a:bodyPr>
          <a:lstStyle/>
          <a:p>
            <a:r>
              <a:rPr lang="en-US" altLang="zh-CN" dirty="0">
                <a:solidFill>
                  <a:srgbClr val="17364F"/>
                </a:solidFill>
              </a:rPr>
              <a:t>Operating activities – Direct method (cont’d)</a:t>
            </a:r>
            <a:endParaRPr lang="en-US" dirty="0"/>
          </a:p>
        </p:txBody>
      </p:sp>
      <p:sp>
        <p:nvSpPr>
          <p:cNvPr id="3" name="Content Placeholder 2">
            <a:extLst>
              <a:ext uri="{FF2B5EF4-FFF2-40B4-BE49-F238E27FC236}">
                <a16:creationId xmlns:a16="http://schemas.microsoft.com/office/drawing/2014/main" id="{758027D7-29F9-4420-820A-DDC755E1C438}"/>
              </a:ext>
            </a:extLst>
          </p:cNvPr>
          <p:cNvSpPr>
            <a:spLocks noGrp="1"/>
          </p:cNvSpPr>
          <p:nvPr>
            <p:ph sz="quarter" idx="13"/>
          </p:nvPr>
        </p:nvSpPr>
        <p:spPr/>
        <p:txBody>
          <a:bodyPr>
            <a:normAutofit/>
          </a:bodyPr>
          <a:lstStyle/>
          <a:p>
            <a:pPr lvl="0"/>
            <a:r>
              <a:rPr lang="en-US" altLang="zh-CN" sz="5400" dirty="0">
                <a:solidFill>
                  <a:srgbClr val="000000"/>
                </a:solidFill>
              </a:rPr>
              <a:t>Net cash flows from operating activities – Direct method (done)</a:t>
            </a:r>
          </a:p>
          <a:p>
            <a:pPr lvl="0"/>
            <a:endParaRPr lang="zh-CN" altLang="en-US" sz="5400" dirty="0">
              <a:solidFill>
                <a:srgbClr val="000000"/>
              </a:solidFill>
            </a:endParaRPr>
          </a:p>
        </p:txBody>
      </p:sp>
      <p:graphicFrame>
        <p:nvGraphicFramePr>
          <p:cNvPr id="7" name="Table 6">
            <a:extLst>
              <a:ext uri="{FF2B5EF4-FFF2-40B4-BE49-F238E27FC236}">
                <a16:creationId xmlns:a16="http://schemas.microsoft.com/office/drawing/2014/main" id="{BE9DC759-C3CB-4A84-AB87-CA458C60918D}"/>
              </a:ext>
            </a:extLst>
          </p:cNvPr>
          <p:cNvGraphicFramePr>
            <a:graphicFrameLocks noGrp="1"/>
          </p:cNvGraphicFramePr>
          <p:nvPr>
            <p:extLst>
              <p:ext uri="{D42A27DB-BD31-4B8C-83A1-F6EECF244321}">
                <p14:modId xmlns:p14="http://schemas.microsoft.com/office/powerpoint/2010/main" val="3877893921"/>
              </p:ext>
            </p:extLst>
          </p:nvPr>
        </p:nvGraphicFramePr>
        <p:xfrm>
          <a:off x="1804760" y="3409466"/>
          <a:ext cx="14814096" cy="5746328"/>
        </p:xfrm>
        <a:graphic>
          <a:graphicData uri="http://schemas.openxmlformats.org/drawingml/2006/table">
            <a:tbl>
              <a:tblPr firstRow="1" bandRow="1">
                <a:tableStyleId>{5C22544A-7EE6-4342-B048-85BDC9FD1C3A}</a:tableStyleId>
              </a:tblPr>
              <a:tblGrid>
                <a:gridCol w="9189902">
                  <a:extLst>
                    <a:ext uri="{9D8B030D-6E8A-4147-A177-3AD203B41FA5}">
                      <a16:colId xmlns:a16="http://schemas.microsoft.com/office/drawing/2014/main" val="1131527288"/>
                    </a:ext>
                  </a:extLst>
                </a:gridCol>
                <a:gridCol w="2812097">
                  <a:extLst>
                    <a:ext uri="{9D8B030D-6E8A-4147-A177-3AD203B41FA5}">
                      <a16:colId xmlns:a16="http://schemas.microsoft.com/office/drawing/2014/main" val="573824786"/>
                    </a:ext>
                  </a:extLst>
                </a:gridCol>
                <a:gridCol w="2812097">
                  <a:extLst>
                    <a:ext uri="{9D8B030D-6E8A-4147-A177-3AD203B41FA5}">
                      <a16:colId xmlns:a16="http://schemas.microsoft.com/office/drawing/2014/main" val="3248737261"/>
                    </a:ext>
                  </a:extLst>
                </a:gridCol>
              </a:tblGrid>
              <a:tr h="718291">
                <a:tc>
                  <a:txBody>
                    <a:bodyPr/>
                    <a:lstStyle/>
                    <a:p>
                      <a:r>
                        <a:rPr lang="en-US" sz="4000" b="0" dirty="0">
                          <a:solidFill>
                            <a:schemeClr val="tx2"/>
                          </a:solidFill>
                        </a:rPr>
                        <a:t>Cash flows from operating activities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845514716"/>
                  </a:ext>
                </a:extLst>
              </a:tr>
              <a:tr h="718291">
                <a:tc>
                  <a:txBody>
                    <a:bodyPr/>
                    <a:lstStyle/>
                    <a:p>
                      <a:r>
                        <a:rPr lang="en-US" sz="4000" b="0" dirty="0">
                          <a:solidFill>
                            <a:schemeClr val="tx2"/>
                          </a:solidFill>
                        </a:rPr>
                        <a:t>  Cash receipts from customers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u="sng"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b="0" dirty="0">
                          <a:solidFill>
                            <a:schemeClr val="tx2"/>
                          </a:solidFill>
                        </a:rPr>
                        <a:t>€ 517,000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482751280"/>
                  </a:ext>
                </a:extLst>
              </a:tr>
              <a:tr h="718291">
                <a:tc>
                  <a:txBody>
                    <a:bodyPr/>
                    <a:lstStyle/>
                    <a:p>
                      <a:r>
                        <a:rPr lang="en-US" sz="4000" b="0" dirty="0">
                          <a:solidFill>
                            <a:schemeClr val="tx2"/>
                          </a:solidFill>
                        </a:rPr>
                        <a:t>Less: Cash payments: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71467894"/>
                  </a:ext>
                </a:extLst>
              </a:tr>
              <a:tr h="718291">
                <a:tc>
                  <a:txBody>
                    <a:bodyPr/>
                    <a:lstStyle/>
                    <a:p>
                      <a:r>
                        <a:rPr lang="en-US" sz="4000" b="0" dirty="0">
                          <a:solidFill>
                            <a:schemeClr val="tx2"/>
                          </a:solidFill>
                        </a:rPr>
                        <a:t>  To suppliers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dirty="0">
                          <a:solidFill>
                            <a:schemeClr val="tx2"/>
                          </a:solidFill>
                        </a:rPr>
                        <a:t>€139,000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77892553"/>
                  </a:ext>
                </a:extLst>
              </a:tr>
              <a:tr h="718291">
                <a:tc>
                  <a:txBody>
                    <a:bodyPr/>
                    <a:lstStyle/>
                    <a:p>
                      <a:r>
                        <a:rPr lang="en-US" sz="4000" b="0" dirty="0">
                          <a:solidFill>
                            <a:schemeClr val="tx2"/>
                          </a:solidFill>
                        </a:rPr>
                        <a:t>  For operating expenses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dirty="0">
                          <a:solidFill>
                            <a:schemeClr val="tx2"/>
                          </a:solidFill>
                        </a:rPr>
                        <a:t>115,000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111314712"/>
                  </a:ext>
                </a:extLst>
              </a:tr>
              <a:tr h="718291">
                <a:tc>
                  <a:txBody>
                    <a:bodyPr/>
                    <a:lstStyle/>
                    <a:p>
                      <a:r>
                        <a:rPr lang="en-US" sz="4000" b="0" dirty="0">
                          <a:solidFill>
                            <a:schemeClr val="tx2"/>
                          </a:solidFill>
                        </a:rPr>
                        <a:t>  For interest expense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dirty="0">
                          <a:solidFill>
                            <a:schemeClr val="tx2"/>
                          </a:solidFill>
                        </a:rPr>
                        <a:t>42,000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992107923"/>
                  </a:ext>
                </a:extLst>
              </a:tr>
              <a:tr h="718291">
                <a:tc>
                  <a:txBody>
                    <a:bodyPr/>
                    <a:lstStyle/>
                    <a:p>
                      <a:r>
                        <a:rPr lang="en-US" sz="4000" b="0" dirty="0">
                          <a:solidFill>
                            <a:schemeClr val="tx2"/>
                          </a:solidFill>
                        </a:rPr>
                        <a:t>  For income taxes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u="sng" dirty="0">
                          <a:solidFill>
                            <a:schemeClr val="tx2"/>
                          </a:solidFill>
                        </a:rPr>
                        <a:t>  49,000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u="sng" dirty="0">
                          <a:solidFill>
                            <a:schemeClr val="tx2"/>
                          </a:solidFill>
                        </a:rPr>
                        <a:t>345,000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985117924"/>
                  </a:ext>
                </a:extLst>
              </a:tr>
              <a:tr h="718291">
                <a:tc>
                  <a:txBody>
                    <a:bodyPr/>
                    <a:lstStyle/>
                    <a:p>
                      <a:r>
                        <a:rPr lang="en-US" sz="4000" b="0" dirty="0">
                          <a:solidFill>
                            <a:srgbClr val="9D7801"/>
                          </a:solidFill>
                        </a:rPr>
                        <a:t>Net cash provided by operating activities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endParaRPr lang="en-US" sz="4000" b="0" dirty="0">
                        <a:solidFill>
                          <a:srgbClr val="9D780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r"/>
                      <a:r>
                        <a:rPr lang="en-US" sz="4000" b="0" dirty="0">
                          <a:solidFill>
                            <a:srgbClr val="9D7801"/>
                          </a:solidFill>
                        </a:rPr>
                        <a:t>€172,000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398390918"/>
                  </a:ext>
                </a:extLst>
              </a:tr>
            </a:tbl>
          </a:graphicData>
        </a:graphic>
      </p:graphicFrame>
      <p:pic>
        <p:nvPicPr>
          <p:cNvPr id="2050" name="Picture 2" descr="掌声图片_掌声图片大全_全景视觉">
            <a:extLst>
              <a:ext uri="{FF2B5EF4-FFF2-40B4-BE49-F238E27FC236}">
                <a16:creationId xmlns:a16="http://schemas.microsoft.com/office/drawing/2014/main" id="{AEB853C3-98A7-4669-B373-F0698247270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952687" y="7276554"/>
            <a:ext cx="6434364" cy="53598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B9C4D42-5480-45FB-9C3A-7595E4D4FADC}"/>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94309BDF-DED0-47C2-8D8A-DC7DC72C7F89}"/>
              </a:ext>
            </a:extLst>
          </p:cNvPr>
          <p:cNvSpPr>
            <a:spLocks noGrp="1"/>
          </p:cNvSpPr>
          <p:nvPr>
            <p:ph type="sldNum" sz="quarter" idx="12"/>
          </p:nvPr>
        </p:nvSpPr>
        <p:spPr/>
        <p:txBody>
          <a:bodyPr/>
          <a:lstStyle/>
          <a:p>
            <a:fld id="{EBE3AD81-3AD4-9C46-856E-C08CF1183C60}" type="slidenum">
              <a:rPr lang="en-US" smtClean="0"/>
              <a:pPr/>
              <a:t>54</a:t>
            </a:fld>
            <a:endParaRPr lang="en-US" dirty="0"/>
          </a:p>
        </p:txBody>
      </p:sp>
    </p:spTree>
    <p:extLst>
      <p:ext uri="{BB962C8B-B14F-4D97-AF65-F5344CB8AC3E}">
        <p14:creationId xmlns:p14="http://schemas.microsoft.com/office/powerpoint/2010/main" val="515608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 – Indirect vs. Direct methods</a:t>
            </a:r>
            <a:endParaRPr lang="zh-CN" altLang="en-US" dirty="0"/>
          </a:p>
        </p:txBody>
      </p:sp>
      <p:sp>
        <p:nvSpPr>
          <p:cNvPr id="3" name="Content Placeholder 2"/>
          <p:cNvSpPr>
            <a:spLocks noGrp="1"/>
          </p:cNvSpPr>
          <p:nvPr>
            <p:ph sz="quarter" idx="13"/>
          </p:nvPr>
        </p:nvSpPr>
        <p:spPr>
          <a:xfrm>
            <a:off x="990600" y="2330379"/>
            <a:ext cx="22301200" cy="11746568"/>
          </a:xfrm>
        </p:spPr>
        <p:txBody>
          <a:bodyPr>
            <a:normAutofit/>
          </a:bodyPr>
          <a:lstStyle/>
          <a:p>
            <a:r>
              <a:rPr lang="en-US" altLang="zh-CN" dirty="0"/>
              <a:t>The indirect method and direct method differ only in the presentation of operating activities</a:t>
            </a:r>
          </a:p>
          <a:p>
            <a:pPr lvl="1"/>
            <a:r>
              <a:rPr lang="en-US" altLang="zh-CN" dirty="0"/>
              <a:t>In the </a:t>
            </a:r>
            <a:r>
              <a:rPr lang="en-US" altLang="zh-CN" b="1" dirty="0"/>
              <a:t>indirect method</a:t>
            </a:r>
            <a:r>
              <a:rPr lang="en-US" altLang="zh-CN" dirty="0"/>
              <a:t>, we start with net income and make adjustments to arrive at net cash flows from operating activities </a:t>
            </a:r>
          </a:p>
          <a:p>
            <a:pPr lvl="1"/>
            <a:r>
              <a:rPr lang="en-US" altLang="zh-CN" dirty="0"/>
              <a:t>In the </a:t>
            </a:r>
            <a:r>
              <a:rPr lang="en-US" altLang="zh-CN" b="1" dirty="0"/>
              <a:t>direct method</a:t>
            </a:r>
            <a:r>
              <a:rPr lang="en-US" altLang="zh-CN" dirty="0"/>
              <a:t>, we convert each individual line item in the income statement to its cash basis and directly list the cash inflows and cash outflows from operating activities</a:t>
            </a:r>
          </a:p>
          <a:p>
            <a:r>
              <a:rPr lang="en-US" altLang="zh-CN" dirty="0"/>
              <a:t>Which one is easier?</a:t>
            </a:r>
          </a:p>
          <a:p>
            <a:pPr lvl="1"/>
            <a:r>
              <a:rPr lang="en-US" altLang="zh-CN" dirty="0"/>
              <a:t>The </a:t>
            </a:r>
            <a:r>
              <a:rPr lang="en-US" altLang="zh-CN" b="1" dirty="0"/>
              <a:t>indirect method</a:t>
            </a:r>
            <a:r>
              <a:rPr lang="en-US" altLang="zh-CN" dirty="0"/>
              <a:t>, because it does not require matching accounts</a:t>
            </a:r>
          </a:p>
          <a:p>
            <a:pPr lvl="1"/>
            <a:r>
              <a:rPr lang="en-US" altLang="zh-CN" dirty="0"/>
              <a:t>It is convenient when there are many accounts and the company does not provide you information on how they are linked in journal entries</a:t>
            </a:r>
          </a:p>
        </p:txBody>
      </p:sp>
      <p:sp>
        <p:nvSpPr>
          <p:cNvPr id="6" name="Footer Placeholder 5">
            <a:extLst>
              <a:ext uri="{FF2B5EF4-FFF2-40B4-BE49-F238E27FC236}">
                <a16:creationId xmlns:a16="http://schemas.microsoft.com/office/drawing/2014/main" id="{62EF7C3D-E267-4802-BB09-1DEDD155EEFD}"/>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7" name="Slide Number Placeholder 6">
            <a:extLst>
              <a:ext uri="{FF2B5EF4-FFF2-40B4-BE49-F238E27FC236}">
                <a16:creationId xmlns:a16="http://schemas.microsoft.com/office/drawing/2014/main" id="{AA2A5233-DED0-4912-B1AB-46328444DD66}"/>
              </a:ext>
            </a:extLst>
          </p:cNvPr>
          <p:cNvSpPr>
            <a:spLocks noGrp="1"/>
          </p:cNvSpPr>
          <p:nvPr>
            <p:ph type="sldNum" sz="quarter" idx="12"/>
          </p:nvPr>
        </p:nvSpPr>
        <p:spPr/>
        <p:txBody>
          <a:bodyPr/>
          <a:lstStyle/>
          <a:p>
            <a:fld id="{EBE3AD81-3AD4-9C46-856E-C08CF1183C60}" type="slidenum">
              <a:rPr lang="en-US" smtClean="0"/>
              <a:pPr/>
              <a:t>55</a:t>
            </a:fld>
            <a:endParaRPr lang="en-US" dirty="0"/>
          </a:p>
        </p:txBody>
      </p:sp>
    </p:spTree>
    <p:extLst>
      <p:ext uri="{BB962C8B-B14F-4D97-AF65-F5344CB8AC3E}">
        <p14:creationId xmlns:p14="http://schemas.microsoft.com/office/powerpoint/2010/main" val="4220340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FBDC4-3CFD-413B-AB39-3B43DB01C359}"/>
              </a:ext>
            </a:extLst>
          </p:cNvPr>
          <p:cNvSpPr>
            <a:spLocks noGrp="1"/>
          </p:cNvSpPr>
          <p:nvPr>
            <p:ph type="title"/>
          </p:nvPr>
        </p:nvSpPr>
        <p:spPr/>
        <p:txBody>
          <a:bodyPr>
            <a:normAutofit/>
          </a:bodyPr>
          <a:lstStyle/>
          <a:p>
            <a:r>
              <a:rPr lang="en-US" dirty="0"/>
              <a:t>Using Cash Flows to Evaluate a Company</a:t>
            </a:r>
          </a:p>
        </p:txBody>
      </p:sp>
      <p:sp>
        <p:nvSpPr>
          <p:cNvPr id="3" name="Content Placeholder 2">
            <a:extLst>
              <a:ext uri="{FF2B5EF4-FFF2-40B4-BE49-F238E27FC236}">
                <a16:creationId xmlns:a16="http://schemas.microsoft.com/office/drawing/2014/main" id="{18E5153F-EB45-4E34-8A63-8C4CEF06D63F}"/>
              </a:ext>
            </a:extLst>
          </p:cNvPr>
          <p:cNvSpPr>
            <a:spLocks noGrp="1"/>
          </p:cNvSpPr>
          <p:nvPr>
            <p:ph sz="quarter" idx="13"/>
          </p:nvPr>
        </p:nvSpPr>
        <p:spPr>
          <a:xfrm>
            <a:off x="990599" y="2330379"/>
            <a:ext cx="22624143" cy="11022764"/>
          </a:xfrm>
        </p:spPr>
        <p:txBody>
          <a:bodyPr>
            <a:normAutofit/>
          </a:bodyPr>
          <a:lstStyle/>
          <a:p>
            <a:r>
              <a:rPr lang="en-US" b="1" dirty="0"/>
              <a:t>Free cash flow</a:t>
            </a:r>
            <a:r>
              <a:rPr lang="en-US" dirty="0"/>
              <a:t>:</a:t>
            </a:r>
            <a:r>
              <a:rPr lang="en-US" b="1" dirty="0"/>
              <a:t> </a:t>
            </a:r>
            <a:r>
              <a:rPr lang="en-US" dirty="0"/>
              <a:t>the net cash provided by operating activities after adjustment for capital expenditures and dividends</a:t>
            </a:r>
          </a:p>
          <a:p>
            <a:endParaRPr lang="en-US" dirty="0"/>
          </a:p>
          <a:p>
            <a:endParaRPr lang="en-US" dirty="0"/>
          </a:p>
          <a:p>
            <a:pPr lvl="1"/>
            <a:r>
              <a:rPr lang="en-US" dirty="0"/>
              <a:t>Net cash provided by operating activities is intended to indicate the cash-generating capability of a company</a:t>
            </a:r>
          </a:p>
          <a:p>
            <a:pPr lvl="1"/>
            <a:r>
              <a:rPr lang="en-US" dirty="0"/>
              <a:t>However, net cash provided by operating activities fails to take into account that a company must invest in new fixed assets just to maintain its current level of operations</a:t>
            </a:r>
          </a:p>
          <a:p>
            <a:pPr lvl="1"/>
            <a:r>
              <a:rPr lang="en-US" dirty="0"/>
              <a:t>Companies must also maintain dividends at current levels to satisfy investors</a:t>
            </a:r>
          </a:p>
          <a:p>
            <a:pPr lvl="1"/>
            <a:r>
              <a:rPr lang="en-US" dirty="0">
                <a:solidFill>
                  <a:srgbClr val="FF7C80"/>
                </a:solidFill>
              </a:rPr>
              <a:t>Important note</a:t>
            </a:r>
            <a:r>
              <a:rPr lang="en-US" dirty="0"/>
              <a:t>: There are different formulas for FCF. The formula in this textbook is not a standard one. You will learn more in </a:t>
            </a:r>
            <a:r>
              <a:rPr lang="en-US" i="1" dirty="0"/>
              <a:t>Financial Management</a:t>
            </a:r>
            <a:endParaRPr lang="en-US" dirty="0"/>
          </a:p>
        </p:txBody>
      </p:sp>
      <p:pic>
        <p:nvPicPr>
          <p:cNvPr id="5" name="Picture 4">
            <a:extLst>
              <a:ext uri="{FF2B5EF4-FFF2-40B4-BE49-F238E27FC236}">
                <a16:creationId xmlns:a16="http://schemas.microsoft.com/office/drawing/2014/main" id="{9C1FC39E-8FF2-414B-B5A6-66E654E325A6}"/>
              </a:ext>
            </a:extLst>
          </p:cNvPr>
          <p:cNvPicPr>
            <a:picLocks noChangeAspect="1"/>
          </p:cNvPicPr>
          <p:nvPr/>
        </p:nvPicPr>
        <p:blipFill>
          <a:blip r:embed="rId3"/>
          <a:stretch>
            <a:fillRect/>
          </a:stretch>
        </p:blipFill>
        <p:spPr>
          <a:xfrm>
            <a:off x="1798552" y="4225579"/>
            <a:ext cx="21264648" cy="1865751"/>
          </a:xfrm>
          <a:prstGeom prst="rect">
            <a:avLst/>
          </a:prstGeom>
        </p:spPr>
      </p:pic>
      <p:sp>
        <p:nvSpPr>
          <p:cNvPr id="6" name="Footer Placeholder 5">
            <a:extLst>
              <a:ext uri="{FF2B5EF4-FFF2-40B4-BE49-F238E27FC236}">
                <a16:creationId xmlns:a16="http://schemas.microsoft.com/office/drawing/2014/main" id="{FDB08B2A-0A98-424D-9B06-CCC7FAF8BD3D}"/>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7" name="Slide Number Placeholder 6">
            <a:extLst>
              <a:ext uri="{FF2B5EF4-FFF2-40B4-BE49-F238E27FC236}">
                <a16:creationId xmlns:a16="http://schemas.microsoft.com/office/drawing/2014/main" id="{C9713134-3699-4CA5-8C08-47A23A9B36FD}"/>
              </a:ext>
            </a:extLst>
          </p:cNvPr>
          <p:cNvSpPr>
            <a:spLocks noGrp="1"/>
          </p:cNvSpPr>
          <p:nvPr>
            <p:ph type="sldNum" sz="quarter" idx="12"/>
          </p:nvPr>
        </p:nvSpPr>
        <p:spPr/>
        <p:txBody>
          <a:bodyPr/>
          <a:lstStyle/>
          <a:p>
            <a:fld id="{EBE3AD81-3AD4-9C46-856E-C08CF1183C60}" type="slidenum">
              <a:rPr lang="en-US" smtClean="0"/>
              <a:pPr/>
              <a:t>56</a:t>
            </a:fld>
            <a:endParaRPr lang="en-US" dirty="0"/>
          </a:p>
        </p:txBody>
      </p:sp>
    </p:spTree>
    <p:extLst>
      <p:ext uri="{BB962C8B-B14F-4D97-AF65-F5344CB8AC3E}">
        <p14:creationId xmlns:p14="http://schemas.microsoft.com/office/powerpoint/2010/main" val="1475956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12177-B398-466D-9AD5-3A49DE0CFEF2}"/>
              </a:ext>
            </a:extLst>
          </p:cNvPr>
          <p:cNvSpPr>
            <a:spLocks noGrp="1"/>
          </p:cNvSpPr>
          <p:nvPr>
            <p:ph type="title"/>
          </p:nvPr>
        </p:nvSpPr>
        <p:spPr/>
        <p:txBody>
          <a:bodyPr/>
          <a:lstStyle/>
          <a:p>
            <a:r>
              <a:rPr lang="en-US" dirty="0"/>
              <a:t>Using Cash Flows to Evaluate a Company (cont’d)</a:t>
            </a:r>
          </a:p>
        </p:txBody>
      </p:sp>
      <p:sp>
        <p:nvSpPr>
          <p:cNvPr id="3" name="Content Placeholder 2">
            <a:extLst>
              <a:ext uri="{FF2B5EF4-FFF2-40B4-BE49-F238E27FC236}">
                <a16:creationId xmlns:a16="http://schemas.microsoft.com/office/drawing/2014/main" id="{5DFA1771-5FEA-49B9-9375-E6CDBB2BD6A1}"/>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51DF2C25-6A92-42F7-94F5-D1FAB96C9221}"/>
              </a:ext>
            </a:extLst>
          </p:cNvPr>
          <p:cNvPicPr>
            <a:picLocks noChangeAspect="1"/>
          </p:cNvPicPr>
          <p:nvPr/>
        </p:nvPicPr>
        <p:blipFill>
          <a:blip r:embed="rId2"/>
          <a:stretch>
            <a:fillRect/>
          </a:stretch>
        </p:blipFill>
        <p:spPr>
          <a:xfrm>
            <a:off x="990600" y="2215676"/>
            <a:ext cx="15698912" cy="6643048"/>
          </a:xfrm>
          <a:prstGeom prst="rect">
            <a:avLst/>
          </a:prstGeom>
        </p:spPr>
      </p:pic>
      <p:pic>
        <p:nvPicPr>
          <p:cNvPr id="7" name="Picture 6">
            <a:extLst>
              <a:ext uri="{FF2B5EF4-FFF2-40B4-BE49-F238E27FC236}">
                <a16:creationId xmlns:a16="http://schemas.microsoft.com/office/drawing/2014/main" id="{09811B87-179E-4CD5-9827-0F688AAD1818}"/>
              </a:ext>
            </a:extLst>
          </p:cNvPr>
          <p:cNvPicPr>
            <a:picLocks noChangeAspect="1"/>
          </p:cNvPicPr>
          <p:nvPr/>
        </p:nvPicPr>
        <p:blipFill>
          <a:blip r:embed="rId3"/>
          <a:stretch>
            <a:fillRect/>
          </a:stretch>
        </p:blipFill>
        <p:spPr>
          <a:xfrm>
            <a:off x="8139793" y="9016998"/>
            <a:ext cx="15489464" cy="3626020"/>
          </a:xfrm>
          <a:prstGeom prst="rect">
            <a:avLst/>
          </a:prstGeom>
        </p:spPr>
      </p:pic>
      <p:sp>
        <p:nvSpPr>
          <p:cNvPr id="8" name="Rectangle 7">
            <a:extLst>
              <a:ext uri="{FF2B5EF4-FFF2-40B4-BE49-F238E27FC236}">
                <a16:creationId xmlns:a16="http://schemas.microsoft.com/office/drawing/2014/main" id="{0686528F-869D-430B-964B-19B179D16E73}"/>
              </a:ext>
            </a:extLst>
          </p:cNvPr>
          <p:cNvSpPr/>
          <p:nvPr/>
        </p:nvSpPr>
        <p:spPr>
          <a:xfrm>
            <a:off x="13077371" y="3759200"/>
            <a:ext cx="1901372" cy="566057"/>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E9830D-0D13-404E-AF5E-3CB35955B70D}"/>
              </a:ext>
            </a:extLst>
          </p:cNvPr>
          <p:cNvSpPr/>
          <p:nvPr/>
        </p:nvSpPr>
        <p:spPr>
          <a:xfrm>
            <a:off x="10087428" y="5107631"/>
            <a:ext cx="1901372" cy="566057"/>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A92446-0654-4B6D-9BB7-3B568861B43C}"/>
              </a:ext>
            </a:extLst>
          </p:cNvPr>
          <p:cNvSpPr/>
          <p:nvPr/>
        </p:nvSpPr>
        <p:spPr>
          <a:xfrm>
            <a:off x="13077371" y="8031424"/>
            <a:ext cx="1901372" cy="566057"/>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85ADEA6E-C352-4EE8-80DA-932B96A06D29}"/>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2" name="Slide Number Placeholder 11">
            <a:extLst>
              <a:ext uri="{FF2B5EF4-FFF2-40B4-BE49-F238E27FC236}">
                <a16:creationId xmlns:a16="http://schemas.microsoft.com/office/drawing/2014/main" id="{27B52D6D-DE02-4AA7-8697-11C2E78BB61F}"/>
              </a:ext>
            </a:extLst>
          </p:cNvPr>
          <p:cNvSpPr>
            <a:spLocks noGrp="1"/>
          </p:cNvSpPr>
          <p:nvPr>
            <p:ph type="sldNum" sz="quarter" idx="12"/>
          </p:nvPr>
        </p:nvSpPr>
        <p:spPr/>
        <p:txBody>
          <a:bodyPr/>
          <a:lstStyle/>
          <a:p>
            <a:fld id="{EBE3AD81-3AD4-9C46-856E-C08CF1183C60}" type="slidenum">
              <a:rPr lang="en-US" smtClean="0"/>
              <a:pPr/>
              <a:t>57</a:t>
            </a:fld>
            <a:endParaRPr lang="en-US" dirty="0"/>
          </a:p>
        </p:txBody>
      </p:sp>
    </p:spTree>
    <p:extLst>
      <p:ext uri="{BB962C8B-B14F-4D97-AF65-F5344CB8AC3E}">
        <p14:creationId xmlns:p14="http://schemas.microsoft.com/office/powerpoint/2010/main" val="2589492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6A51-5203-4493-9BB4-5D0D9804E76F}"/>
              </a:ext>
            </a:extLst>
          </p:cNvPr>
          <p:cNvSpPr>
            <a:spLocks noGrp="1"/>
          </p:cNvSpPr>
          <p:nvPr>
            <p:ph type="title"/>
          </p:nvPr>
        </p:nvSpPr>
        <p:spPr/>
        <p:txBody>
          <a:bodyPr/>
          <a:lstStyle/>
          <a:p>
            <a:r>
              <a:rPr lang="en-US" dirty="0"/>
              <a:t>Glossary</a:t>
            </a:r>
          </a:p>
        </p:txBody>
      </p:sp>
      <p:sp>
        <p:nvSpPr>
          <p:cNvPr id="4" name="Footer Placeholder 3">
            <a:extLst>
              <a:ext uri="{FF2B5EF4-FFF2-40B4-BE49-F238E27FC236}">
                <a16:creationId xmlns:a16="http://schemas.microsoft.com/office/drawing/2014/main" id="{64E9501D-6593-4187-B376-C1C03A79E16D}"/>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8CD310AB-D047-4E73-8A37-2C8182D55BE1}"/>
              </a:ext>
            </a:extLst>
          </p:cNvPr>
          <p:cNvSpPr>
            <a:spLocks noGrp="1"/>
          </p:cNvSpPr>
          <p:nvPr>
            <p:ph type="sldNum" sz="quarter" idx="12"/>
          </p:nvPr>
        </p:nvSpPr>
        <p:spPr/>
        <p:txBody>
          <a:bodyPr/>
          <a:lstStyle/>
          <a:p>
            <a:fld id="{EBE3AD81-3AD4-9C46-856E-C08CF1183C60}" type="slidenum">
              <a:rPr lang="en-US" smtClean="0"/>
              <a:pPr/>
              <a:t>58</a:t>
            </a:fld>
            <a:endParaRPr lang="en-US" dirty="0"/>
          </a:p>
        </p:txBody>
      </p:sp>
      <p:sp>
        <p:nvSpPr>
          <p:cNvPr id="8" name="Content Placeholder 7">
            <a:extLst>
              <a:ext uri="{FF2B5EF4-FFF2-40B4-BE49-F238E27FC236}">
                <a16:creationId xmlns:a16="http://schemas.microsoft.com/office/drawing/2014/main" id="{C58B9D69-BFD1-4337-8785-03F8535F7CA7}"/>
              </a:ext>
            </a:extLst>
          </p:cNvPr>
          <p:cNvSpPr>
            <a:spLocks noGrp="1"/>
          </p:cNvSpPr>
          <p:nvPr>
            <p:ph sz="quarter" idx="13"/>
          </p:nvPr>
        </p:nvSpPr>
        <p:spPr/>
        <p:txBody>
          <a:bodyPr>
            <a:normAutofit/>
          </a:bodyPr>
          <a:lstStyle/>
          <a:p>
            <a:r>
              <a:rPr lang="en-US" sz="4800" dirty="0"/>
              <a:t>Statement of cash flows (</a:t>
            </a:r>
            <a:r>
              <a:rPr lang="zh-CN" altLang="en-US" sz="4800" dirty="0"/>
              <a:t>现金流量表</a:t>
            </a:r>
            <a:r>
              <a:rPr lang="en-US" altLang="zh-CN" sz="4800" dirty="0"/>
              <a:t>)</a:t>
            </a:r>
          </a:p>
          <a:p>
            <a:r>
              <a:rPr lang="en-US" sz="4800" dirty="0"/>
              <a:t>Cash flows from operating activities (</a:t>
            </a:r>
            <a:r>
              <a:rPr lang="zh-CN" altLang="en-US" sz="4800" dirty="0"/>
              <a:t>经营活动产生的现金流量</a:t>
            </a:r>
            <a:r>
              <a:rPr lang="en-US" altLang="zh-CN" sz="4800" dirty="0"/>
              <a:t>)</a:t>
            </a:r>
          </a:p>
          <a:p>
            <a:r>
              <a:rPr lang="en-US" sz="4800" dirty="0"/>
              <a:t>C</a:t>
            </a:r>
            <a:r>
              <a:rPr lang="en-US" altLang="zh-CN" sz="4800" dirty="0"/>
              <a:t>ash </a:t>
            </a:r>
            <a:r>
              <a:rPr lang="en-US" sz="4800" dirty="0"/>
              <a:t>flows from investing activities (</a:t>
            </a:r>
            <a:r>
              <a:rPr lang="zh-CN" altLang="en-US" sz="4800" dirty="0"/>
              <a:t>投资活动产生的现金流量</a:t>
            </a:r>
            <a:r>
              <a:rPr lang="en-US" altLang="zh-CN" sz="4800" dirty="0"/>
              <a:t>)</a:t>
            </a:r>
          </a:p>
          <a:p>
            <a:r>
              <a:rPr lang="en-US" altLang="zh-CN" sz="4800" dirty="0"/>
              <a:t>Cash </a:t>
            </a:r>
            <a:r>
              <a:rPr lang="en-US" sz="4800" dirty="0"/>
              <a:t>flows from financing activities (</a:t>
            </a:r>
            <a:r>
              <a:rPr lang="zh-CN" altLang="en-US" sz="4800" dirty="0"/>
              <a:t>筹资活动产生的现金流量</a:t>
            </a:r>
            <a:r>
              <a:rPr lang="en-US" altLang="zh-CN" sz="4800" dirty="0"/>
              <a:t>)</a:t>
            </a:r>
          </a:p>
          <a:p>
            <a:r>
              <a:rPr lang="en-US" sz="4800" dirty="0"/>
              <a:t>Non-cash activities (</a:t>
            </a:r>
            <a:r>
              <a:rPr lang="zh-CN" altLang="en-US" sz="4800" dirty="0"/>
              <a:t>非现金活动</a:t>
            </a:r>
            <a:r>
              <a:rPr lang="en-US" altLang="zh-CN" sz="4800" dirty="0"/>
              <a:t>)</a:t>
            </a:r>
          </a:p>
          <a:p>
            <a:r>
              <a:rPr lang="en-US" sz="4800" dirty="0"/>
              <a:t>Indirect method (</a:t>
            </a:r>
            <a:r>
              <a:rPr lang="zh-CN" altLang="en-US" sz="4800" dirty="0"/>
              <a:t>间接法编制现金流量表</a:t>
            </a:r>
            <a:r>
              <a:rPr lang="en-US" altLang="zh-CN" sz="4800" dirty="0"/>
              <a:t>)</a:t>
            </a:r>
          </a:p>
          <a:p>
            <a:r>
              <a:rPr lang="en-US" sz="4800" dirty="0"/>
              <a:t>Direct method (</a:t>
            </a:r>
            <a:r>
              <a:rPr lang="zh-CN" altLang="en-US" sz="4800" dirty="0"/>
              <a:t>直接法编制现金流量表</a:t>
            </a:r>
            <a:r>
              <a:rPr lang="en-US" altLang="zh-CN" sz="4800" dirty="0"/>
              <a:t>)</a:t>
            </a:r>
          </a:p>
          <a:p>
            <a:r>
              <a:rPr lang="en-US" sz="4800" dirty="0"/>
              <a:t>Free cash flow (</a:t>
            </a:r>
            <a:r>
              <a:rPr lang="zh-CN" altLang="en-US" sz="4800" dirty="0"/>
              <a:t>自由现金流</a:t>
            </a:r>
            <a:r>
              <a:rPr lang="en-US" altLang="zh-CN" sz="4800" dirty="0"/>
              <a:t>)</a:t>
            </a:r>
          </a:p>
          <a:p>
            <a:endParaRPr lang="en-US" sz="4800" dirty="0"/>
          </a:p>
        </p:txBody>
      </p:sp>
    </p:spTree>
    <p:extLst>
      <p:ext uri="{BB962C8B-B14F-4D97-AF65-F5344CB8AC3E}">
        <p14:creationId xmlns:p14="http://schemas.microsoft.com/office/powerpoint/2010/main" val="3933903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9D44-229F-41E4-B86A-F6C6DDB654AC}"/>
              </a:ext>
            </a:extLst>
          </p:cNvPr>
          <p:cNvSpPr>
            <a:spLocks noGrp="1"/>
          </p:cNvSpPr>
          <p:nvPr>
            <p:ph type="title"/>
          </p:nvPr>
        </p:nvSpPr>
        <p:spPr/>
        <p:txBody>
          <a:bodyPr/>
          <a:lstStyle/>
          <a:p>
            <a:r>
              <a:rPr lang="en-US" dirty="0"/>
              <a:t>Format of the Statement of Cash Flows</a:t>
            </a:r>
          </a:p>
        </p:txBody>
      </p:sp>
      <p:sp>
        <p:nvSpPr>
          <p:cNvPr id="3" name="Content Placeholder 2">
            <a:extLst>
              <a:ext uri="{FF2B5EF4-FFF2-40B4-BE49-F238E27FC236}">
                <a16:creationId xmlns:a16="http://schemas.microsoft.com/office/drawing/2014/main" id="{92AB01A0-8835-4451-9515-B1D70AA091E6}"/>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E9419183-063C-44D7-8994-B9DDF023BB03}"/>
              </a:ext>
            </a:extLst>
          </p:cNvPr>
          <p:cNvPicPr>
            <a:picLocks noChangeAspect="1"/>
          </p:cNvPicPr>
          <p:nvPr/>
        </p:nvPicPr>
        <p:blipFill>
          <a:blip r:embed="rId2"/>
          <a:stretch>
            <a:fillRect/>
          </a:stretch>
        </p:blipFill>
        <p:spPr>
          <a:xfrm>
            <a:off x="1085850" y="2322271"/>
            <a:ext cx="15058408" cy="10314158"/>
          </a:xfrm>
          <a:prstGeom prst="rect">
            <a:avLst/>
          </a:prstGeom>
        </p:spPr>
      </p:pic>
      <p:sp>
        <p:nvSpPr>
          <p:cNvPr id="6" name="Rounded Rectangle 9">
            <a:extLst>
              <a:ext uri="{FF2B5EF4-FFF2-40B4-BE49-F238E27FC236}">
                <a16:creationId xmlns:a16="http://schemas.microsoft.com/office/drawing/2014/main" id="{14DD7ECB-BC05-43B1-9AF4-D98313102230}"/>
              </a:ext>
            </a:extLst>
          </p:cNvPr>
          <p:cNvSpPr/>
          <p:nvPr/>
        </p:nvSpPr>
        <p:spPr>
          <a:xfrm>
            <a:off x="2210292" y="4672905"/>
            <a:ext cx="13506785" cy="1479142"/>
          </a:xfrm>
          <a:prstGeom prst="roundRect">
            <a:avLst>
              <a:gd name="adj" fmla="val 4369"/>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ounded Rectangular Callout 6">
            <a:extLst>
              <a:ext uri="{FF2B5EF4-FFF2-40B4-BE49-F238E27FC236}">
                <a16:creationId xmlns:a16="http://schemas.microsoft.com/office/drawing/2014/main" id="{F5BA3529-A310-44F9-881A-26236D949D70}"/>
              </a:ext>
            </a:extLst>
          </p:cNvPr>
          <p:cNvSpPr/>
          <p:nvPr/>
        </p:nvSpPr>
        <p:spPr>
          <a:xfrm>
            <a:off x="20344075" y="2022469"/>
            <a:ext cx="10170160" cy="3360420"/>
          </a:xfrm>
          <a:prstGeom prst="wedgeRoundRectCallout">
            <a:avLst>
              <a:gd name="adj1" fmla="val -58370"/>
              <a:gd name="adj2" fmla="val -39789"/>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800" b="1" dirty="0">
                <a:solidFill>
                  <a:schemeClr val="tx2"/>
                </a:solidFill>
              </a:rPr>
              <a:t>Cash flows from operating activities</a:t>
            </a:r>
          </a:p>
          <a:p>
            <a:r>
              <a:rPr lang="en-US" altLang="zh-CN" sz="4800" dirty="0">
                <a:solidFill>
                  <a:schemeClr val="tx2"/>
                </a:solidFill>
              </a:rPr>
              <a:t>Cash receipts and cash payments for transactions relating to revenue and expense activities</a:t>
            </a:r>
          </a:p>
        </p:txBody>
      </p:sp>
      <p:sp>
        <p:nvSpPr>
          <p:cNvPr id="8" name="Rounded Rectangle 10">
            <a:extLst>
              <a:ext uri="{FF2B5EF4-FFF2-40B4-BE49-F238E27FC236}">
                <a16:creationId xmlns:a16="http://schemas.microsoft.com/office/drawing/2014/main" id="{FC7488F1-0950-4D32-9DAD-133DDEF9DBD3}"/>
              </a:ext>
            </a:extLst>
          </p:cNvPr>
          <p:cNvSpPr/>
          <p:nvPr/>
        </p:nvSpPr>
        <p:spPr>
          <a:xfrm>
            <a:off x="2210291" y="6204858"/>
            <a:ext cx="13506785" cy="1359096"/>
          </a:xfrm>
          <a:prstGeom prst="roundRect">
            <a:avLst>
              <a:gd name="adj" fmla="val 4369"/>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ounded Rectangular Callout 7">
            <a:extLst>
              <a:ext uri="{FF2B5EF4-FFF2-40B4-BE49-F238E27FC236}">
                <a16:creationId xmlns:a16="http://schemas.microsoft.com/office/drawing/2014/main" id="{D9194CEC-0251-44B7-83BD-1D44FE0552E9}"/>
              </a:ext>
            </a:extLst>
          </p:cNvPr>
          <p:cNvSpPr/>
          <p:nvPr/>
        </p:nvSpPr>
        <p:spPr>
          <a:xfrm>
            <a:off x="20344075" y="5576554"/>
            <a:ext cx="10170160" cy="3360420"/>
          </a:xfrm>
          <a:prstGeom prst="wedgeRoundRectCallout">
            <a:avLst>
              <a:gd name="adj1" fmla="val -57553"/>
              <a:gd name="adj2" fmla="val 13349"/>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800" b="1" dirty="0">
                <a:solidFill>
                  <a:schemeClr val="tx2"/>
                </a:solidFill>
              </a:rPr>
              <a:t>Cash flows from investing activities</a:t>
            </a:r>
          </a:p>
          <a:p>
            <a:r>
              <a:rPr lang="en-US" altLang="zh-CN" sz="4800" dirty="0">
                <a:solidFill>
                  <a:schemeClr val="tx2"/>
                </a:solidFill>
              </a:rPr>
              <a:t>Cash transactions involving the purchase and sale of long-term assets and current investments</a:t>
            </a:r>
          </a:p>
        </p:txBody>
      </p:sp>
      <p:sp>
        <p:nvSpPr>
          <p:cNvPr id="10" name="Rounded Rectangle 11">
            <a:extLst>
              <a:ext uri="{FF2B5EF4-FFF2-40B4-BE49-F238E27FC236}">
                <a16:creationId xmlns:a16="http://schemas.microsoft.com/office/drawing/2014/main" id="{13833592-36E8-4DA6-AFE3-FFD128A4FDD5}"/>
              </a:ext>
            </a:extLst>
          </p:cNvPr>
          <p:cNvSpPr/>
          <p:nvPr/>
        </p:nvSpPr>
        <p:spPr>
          <a:xfrm>
            <a:off x="2210292" y="7638405"/>
            <a:ext cx="13506784" cy="1359097"/>
          </a:xfrm>
          <a:prstGeom prst="roundRect">
            <a:avLst>
              <a:gd name="adj" fmla="val 4369"/>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ed Rectangular Callout 8">
            <a:extLst>
              <a:ext uri="{FF2B5EF4-FFF2-40B4-BE49-F238E27FC236}">
                <a16:creationId xmlns:a16="http://schemas.microsoft.com/office/drawing/2014/main" id="{0BEF10D8-AF24-425A-8FE6-481E7A12A87A}"/>
              </a:ext>
            </a:extLst>
          </p:cNvPr>
          <p:cNvSpPr/>
          <p:nvPr/>
        </p:nvSpPr>
        <p:spPr>
          <a:xfrm>
            <a:off x="20344075" y="9119850"/>
            <a:ext cx="10170160" cy="3360420"/>
          </a:xfrm>
          <a:prstGeom prst="wedgeRoundRectCallout">
            <a:avLst>
              <a:gd name="adj1" fmla="val -57777"/>
              <a:gd name="adj2" fmla="val -35592"/>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800" b="1" dirty="0">
                <a:solidFill>
                  <a:schemeClr val="tx2"/>
                </a:solidFill>
              </a:rPr>
              <a:t>Cash flows from financing activities</a:t>
            </a:r>
          </a:p>
          <a:p>
            <a:r>
              <a:rPr lang="en-US" altLang="zh-CN" sz="4800" dirty="0">
                <a:solidFill>
                  <a:schemeClr val="tx2"/>
                </a:solidFill>
              </a:rPr>
              <a:t>Inflows and outflows of cash resulting from the external financing of a business</a:t>
            </a:r>
          </a:p>
        </p:txBody>
      </p:sp>
      <p:sp>
        <p:nvSpPr>
          <p:cNvPr id="4" name="Footer Placeholder 3">
            <a:extLst>
              <a:ext uri="{FF2B5EF4-FFF2-40B4-BE49-F238E27FC236}">
                <a16:creationId xmlns:a16="http://schemas.microsoft.com/office/drawing/2014/main" id="{3CFF161B-DEA7-4789-A98E-7FC7277131D2}"/>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2" name="Slide Number Placeholder 11">
            <a:extLst>
              <a:ext uri="{FF2B5EF4-FFF2-40B4-BE49-F238E27FC236}">
                <a16:creationId xmlns:a16="http://schemas.microsoft.com/office/drawing/2014/main" id="{059DAFD5-7208-451A-B99E-C26AA66A2562}"/>
              </a:ext>
            </a:extLst>
          </p:cNvPr>
          <p:cNvSpPr>
            <a:spLocks noGrp="1"/>
          </p:cNvSpPr>
          <p:nvPr>
            <p:ph type="sldNum" sz="quarter" idx="12"/>
          </p:nvPr>
        </p:nvSpPr>
        <p:spPr/>
        <p:txBody>
          <a:bodyPr/>
          <a:lstStyle/>
          <a:p>
            <a:fld id="{EBE3AD81-3AD4-9C46-856E-C08CF1183C60}" type="slidenum">
              <a:rPr lang="en-US" smtClean="0"/>
              <a:pPr/>
              <a:t>59</a:t>
            </a:fld>
            <a:endParaRPr lang="en-US" dirty="0"/>
          </a:p>
        </p:txBody>
      </p:sp>
    </p:spTree>
    <p:extLst>
      <p:ext uri="{BB962C8B-B14F-4D97-AF65-F5344CB8AC3E}">
        <p14:creationId xmlns:p14="http://schemas.microsoft.com/office/powerpoint/2010/main" val="2332714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CC29-A4A9-4E7E-9B9C-C67A9A63C971}"/>
              </a:ext>
            </a:extLst>
          </p:cNvPr>
          <p:cNvSpPr>
            <a:spLocks noGrp="1"/>
          </p:cNvSpPr>
          <p:nvPr>
            <p:ph type="title"/>
          </p:nvPr>
        </p:nvSpPr>
        <p:spPr/>
        <p:txBody>
          <a:bodyPr/>
          <a:lstStyle/>
          <a:p>
            <a:r>
              <a:rPr lang="en-US" dirty="0"/>
              <a:t>Classification of Cash Flows</a:t>
            </a:r>
          </a:p>
        </p:txBody>
      </p:sp>
      <p:sp>
        <p:nvSpPr>
          <p:cNvPr id="3" name="Content Placeholder 2">
            <a:extLst>
              <a:ext uri="{FF2B5EF4-FFF2-40B4-BE49-F238E27FC236}">
                <a16:creationId xmlns:a16="http://schemas.microsoft.com/office/drawing/2014/main" id="{7EAFE5D6-BE32-4F36-B32F-0CE9321D2F68}"/>
              </a:ext>
            </a:extLst>
          </p:cNvPr>
          <p:cNvSpPr>
            <a:spLocks noGrp="1"/>
          </p:cNvSpPr>
          <p:nvPr>
            <p:ph sz="quarter" idx="13"/>
          </p:nvPr>
        </p:nvSpPr>
        <p:spPr/>
        <p:txBody>
          <a:bodyPr>
            <a:normAutofit/>
          </a:bodyPr>
          <a:lstStyle/>
          <a:p>
            <a:pPr marL="1143000" indent="-1143000">
              <a:buFont typeface="+mj-lt"/>
              <a:buAutoNum type="arabicPeriod"/>
            </a:pPr>
            <a:r>
              <a:rPr lang="en-US" b="1" dirty="0">
                <a:solidFill>
                  <a:schemeClr val="accent2"/>
                </a:solidFill>
              </a:rPr>
              <a:t>Operating activities </a:t>
            </a:r>
            <a:r>
              <a:rPr lang="en-US" dirty="0"/>
              <a:t>include the cash effects of transactions that create revenues and expenses</a:t>
            </a:r>
          </a:p>
          <a:p>
            <a:pPr marL="1143000" indent="-1143000">
              <a:buFont typeface="+mj-lt"/>
              <a:buAutoNum type="arabicPeriod"/>
            </a:pPr>
            <a:r>
              <a:rPr lang="en-US" b="1" dirty="0">
                <a:solidFill>
                  <a:schemeClr val="accent2"/>
                </a:solidFill>
              </a:rPr>
              <a:t>Investing activities</a:t>
            </a:r>
            <a:r>
              <a:rPr lang="en-US" dirty="0">
                <a:solidFill>
                  <a:schemeClr val="accent2"/>
                </a:solidFill>
              </a:rPr>
              <a:t> </a:t>
            </a:r>
            <a:r>
              <a:rPr lang="en-US" dirty="0"/>
              <a:t>include (a) acquiring and disposing of investments and property, plant, and equipment, and (b) lending money and collecting the loans.</a:t>
            </a:r>
          </a:p>
          <a:p>
            <a:pPr marL="1143000" indent="-1143000">
              <a:buFont typeface="+mj-lt"/>
              <a:buAutoNum type="arabicPeriod"/>
            </a:pPr>
            <a:r>
              <a:rPr lang="en-US" b="1" dirty="0">
                <a:solidFill>
                  <a:schemeClr val="accent2"/>
                </a:solidFill>
              </a:rPr>
              <a:t>Financing activities </a:t>
            </a:r>
            <a:r>
              <a:rPr lang="en-US" dirty="0"/>
              <a:t>include (a) obtaining cash from issuing debt and repaying the amounts borrowed, and (b) obtaining cash from shareholders, repurchasing shares, and paying dividends</a:t>
            </a:r>
          </a:p>
        </p:txBody>
      </p:sp>
      <p:sp>
        <p:nvSpPr>
          <p:cNvPr id="4" name="Footer Placeholder 3">
            <a:extLst>
              <a:ext uri="{FF2B5EF4-FFF2-40B4-BE49-F238E27FC236}">
                <a16:creationId xmlns:a16="http://schemas.microsoft.com/office/drawing/2014/main" id="{BDC84AAC-174D-472E-BBAF-862CEB2073BD}"/>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5" name="Slide Number Placeholder 4">
            <a:extLst>
              <a:ext uri="{FF2B5EF4-FFF2-40B4-BE49-F238E27FC236}">
                <a16:creationId xmlns:a16="http://schemas.microsoft.com/office/drawing/2014/main" id="{722981EB-39B7-4E34-9C76-5ED6CC5FAAE0}"/>
              </a:ext>
            </a:extLst>
          </p:cNvPr>
          <p:cNvSpPr>
            <a:spLocks noGrp="1"/>
          </p:cNvSpPr>
          <p:nvPr>
            <p:ph type="sldNum" sz="quarter" idx="12"/>
          </p:nvPr>
        </p:nvSpPr>
        <p:spPr/>
        <p:txBody>
          <a:bodyPr/>
          <a:lstStyle/>
          <a:p>
            <a:fld id="{EBE3AD81-3AD4-9C46-856E-C08CF1183C60}" type="slidenum">
              <a:rPr lang="en-US" smtClean="0"/>
              <a:pPr/>
              <a:t>6</a:t>
            </a:fld>
            <a:endParaRPr lang="en-US" dirty="0"/>
          </a:p>
        </p:txBody>
      </p:sp>
    </p:spTree>
    <p:extLst>
      <p:ext uri="{BB962C8B-B14F-4D97-AF65-F5344CB8AC3E}">
        <p14:creationId xmlns:p14="http://schemas.microsoft.com/office/powerpoint/2010/main" val="2942628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Preparing Statement of Cash Flows – Four steps</a:t>
            </a:r>
            <a:endParaRPr lang="zh-CN" altLang="en-US" dirty="0"/>
          </a:p>
        </p:txBody>
      </p:sp>
      <p:sp>
        <p:nvSpPr>
          <p:cNvPr id="5" name="Content Placeholder 4"/>
          <p:cNvSpPr>
            <a:spLocks noGrp="1"/>
          </p:cNvSpPr>
          <p:nvPr>
            <p:ph sz="quarter" idx="13"/>
          </p:nvPr>
        </p:nvSpPr>
        <p:spPr>
          <a:xfrm>
            <a:off x="990600" y="2330379"/>
            <a:ext cx="22301200" cy="10033073"/>
          </a:xfrm>
        </p:spPr>
        <p:txBody>
          <a:bodyPr/>
          <a:lstStyle/>
          <a:p>
            <a:r>
              <a:rPr lang="en-US" altLang="zh-CN" dirty="0"/>
              <a:t>Four Steps in Preparing the Statement of Cash Flows</a:t>
            </a:r>
          </a:p>
          <a:p>
            <a:pPr lvl="1"/>
            <a:r>
              <a:rPr lang="en-US" altLang="zh-CN" b="1" dirty="0">
                <a:solidFill>
                  <a:schemeClr val="accent2"/>
                </a:solidFill>
              </a:rPr>
              <a:t>Step 1</a:t>
            </a:r>
            <a:r>
              <a:rPr lang="en-US" altLang="zh-CN" dirty="0"/>
              <a:t>: Calculate net cash flows from </a:t>
            </a:r>
            <a:r>
              <a:rPr lang="en-US" altLang="zh-CN" b="1" dirty="0"/>
              <a:t>operating activities</a:t>
            </a:r>
            <a:r>
              <a:rPr lang="en-US" altLang="zh-CN" dirty="0"/>
              <a:t>, using information from the income statement and changes in current assets (other than cash) and current liabilities from the balance sheet</a:t>
            </a:r>
          </a:p>
          <a:p>
            <a:pPr lvl="2"/>
            <a:r>
              <a:rPr lang="en-US" altLang="zh-CN" dirty="0"/>
              <a:t>Two methods available: indirect or direct method (as shown in the previous slide)</a:t>
            </a:r>
          </a:p>
          <a:p>
            <a:pPr lvl="1"/>
            <a:r>
              <a:rPr lang="en-US" altLang="zh-CN" b="1" dirty="0">
                <a:solidFill>
                  <a:schemeClr val="accent2"/>
                </a:solidFill>
              </a:rPr>
              <a:t>Step 2</a:t>
            </a:r>
            <a:r>
              <a:rPr lang="en-US" altLang="zh-CN" dirty="0"/>
              <a:t>: Determine the net cash flows from </a:t>
            </a:r>
            <a:r>
              <a:rPr lang="en-US" altLang="zh-CN" b="1" dirty="0"/>
              <a:t>investing activities</a:t>
            </a:r>
            <a:r>
              <a:rPr lang="en-US" altLang="zh-CN" dirty="0"/>
              <a:t>, by analyzing changes in long-term asset accounts from the balance sheet</a:t>
            </a:r>
          </a:p>
          <a:p>
            <a:pPr lvl="1"/>
            <a:r>
              <a:rPr lang="en-US" altLang="zh-CN" b="1" dirty="0">
                <a:solidFill>
                  <a:schemeClr val="accent2"/>
                </a:solidFill>
              </a:rPr>
              <a:t>Step 3</a:t>
            </a:r>
            <a:r>
              <a:rPr lang="en-US" altLang="zh-CN" dirty="0"/>
              <a:t>: Determine the net cash flows from </a:t>
            </a:r>
            <a:r>
              <a:rPr lang="en-US" altLang="zh-CN" b="1" dirty="0"/>
              <a:t>financing activities</a:t>
            </a:r>
            <a:r>
              <a:rPr lang="en-US" altLang="zh-CN" dirty="0"/>
              <a:t>, by analyzing changes in long-term liabilities and stockholders’ equity accounts from the balance sheet</a:t>
            </a:r>
          </a:p>
          <a:p>
            <a:pPr lvl="1"/>
            <a:r>
              <a:rPr lang="en-US" altLang="zh-CN" b="1" dirty="0">
                <a:solidFill>
                  <a:schemeClr val="accent2"/>
                </a:solidFill>
              </a:rPr>
              <a:t>Step 4</a:t>
            </a:r>
            <a:r>
              <a:rPr lang="en-US" altLang="zh-CN" dirty="0"/>
              <a:t>: Combine the operating, investing, and financing activities, and make sure the total from these three activities equals the amount of cash reported in the balance sheet this year versus last year (the </a:t>
            </a:r>
            <a:r>
              <a:rPr lang="en-US" altLang="zh-CN" b="1" dirty="0"/>
              <a:t>change in cash</a:t>
            </a:r>
            <a:r>
              <a:rPr lang="en-US" altLang="zh-CN" dirty="0"/>
              <a:t>)</a:t>
            </a:r>
          </a:p>
        </p:txBody>
      </p:sp>
      <p:sp>
        <p:nvSpPr>
          <p:cNvPr id="6" name="Footer Placeholder 5">
            <a:extLst>
              <a:ext uri="{FF2B5EF4-FFF2-40B4-BE49-F238E27FC236}">
                <a16:creationId xmlns:a16="http://schemas.microsoft.com/office/drawing/2014/main" id="{E01A3CD9-2224-4FF9-9FA8-58AD5797E267}"/>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7" name="Slide Number Placeholder 6">
            <a:extLst>
              <a:ext uri="{FF2B5EF4-FFF2-40B4-BE49-F238E27FC236}">
                <a16:creationId xmlns:a16="http://schemas.microsoft.com/office/drawing/2014/main" id="{28DA7530-2C33-42AA-96F2-93910C5C9B76}"/>
              </a:ext>
            </a:extLst>
          </p:cNvPr>
          <p:cNvSpPr>
            <a:spLocks noGrp="1"/>
          </p:cNvSpPr>
          <p:nvPr>
            <p:ph type="sldNum" sz="quarter" idx="12"/>
          </p:nvPr>
        </p:nvSpPr>
        <p:spPr/>
        <p:txBody>
          <a:bodyPr/>
          <a:lstStyle/>
          <a:p>
            <a:fld id="{EBE3AD81-3AD4-9C46-856E-C08CF1183C60}" type="slidenum">
              <a:rPr lang="en-US" smtClean="0"/>
              <a:pPr/>
              <a:t>60</a:t>
            </a:fld>
            <a:endParaRPr lang="en-US" dirty="0"/>
          </a:p>
        </p:txBody>
      </p:sp>
    </p:spTree>
    <p:extLst>
      <p:ext uri="{BB962C8B-B14F-4D97-AF65-F5344CB8AC3E}">
        <p14:creationId xmlns:p14="http://schemas.microsoft.com/office/powerpoint/2010/main" val="251915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9AC6CC36-E63F-43E3-8B8F-3EF567455D3B}"/>
              </a:ext>
            </a:extLst>
          </p:cNvPr>
          <p:cNvSpPr/>
          <p:nvPr/>
        </p:nvSpPr>
        <p:spPr>
          <a:xfrm>
            <a:off x="13606946" y="7699513"/>
            <a:ext cx="9780104" cy="4823791"/>
          </a:xfrm>
          <a:prstGeom prst="roundRect">
            <a:avLst>
              <a:gd name="adj" fmla="val 6227"/>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35A5FE4-691B-4B68-B773-10913D07A955}"/>
              </a:ext>
            </a:extLst>
          </p:cNvPr>
          <p:cNvSpPr/>
          <p:nvPr/>
        </p:nvSpPr>
        <p:spPr>
          <a:xfrm>
            <a:off x="855593" y="7699513"/>
            <a:ext cx="9780104" cy="4823791"/>
          </a:xfrm>
          <a:prstGeom prst="roundRect">
            <a:avLst>
              <a:gd name="adj" fmla="val 622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BED2E-8F73-4CC6-9F1E-58B0A8B226D4}"/>
              </a:ext>
            </a:extLst>
          </p:cNvPr>
          <p:cNvSpPr>
            <a:spLocks noGrp="1"/>
          </p:cNvSpPr>
          <p:nvPr>
            <p:ph type="title"/>
          </p:nvPr>
        </p:nvSpPr>
        <p:spPr/>
        <p:txBody>
          <a:bodyPr/>
          <a:lstStyle/>
          <a:p>
            <a:r>
              <a:rPr lang="en-US" dirty="0"/>
              <a:t>Classification of Cash Flows – 1 Operating activities </a:t>
            </a:r>
          </a:p>
        </p:txBody>
      </p:sp>
      <p:sp>
        <p:nvSpPr>
          <p:cNvPr id="3" name="Content Placeholder 2">
            <a:extLst>
              <a:ext uri="{FF2B5EF4-FFF2-40B4-BE49-F238E27FC236}">
                <a16:creationId xmlns:a16="http://schemas.microsoft.com/office/drawing/2014/main" id="{B5E4F788-E5F7-41C5-A538-F54BF571F045}"/>
              </a:ext>
            </a:extLst>
          </p:cNvPr>
          <p:cNvSpPr>
            <a:spLocks noGrp="1"/>
          </p:cNvSpPr>
          <p:nvPr>
            <p:ph sz="quarter" idx="13"/>
          </p:nvPr>
        </p:nvSpPr>
        <p:spPr/>
        <p:txBody>
          <a:bodyPr>
            <a:normAutofit/>
          </a:bodyPr>
          <a:lstStyle/>
          <a:p>
            <a:r>
              <a:rPr lang="en-US" b="1" dirty="0">
                <a:solidFill>
                  <a:schemeClr val="accent2"/>
                </a:solidFill>
              </a:rPr>
              <a:t>Operating activities </a:t>
            </a:r>
            <a:r>
              <a:rPr lang="en-US" dirty="0"/>
              <a:t>— Income statement items</a:t>
            </a:r>
          </a:p>
          <a:p>
            <a:endParaRPr lang="en-US" dirty="0"/>
          </a:p>
        </p:txBody>
      </p:sp>
      <p:pic>
        <p:nvPicPr>
          <p:cNvPr id="4" name="Picture 3">
            <a:extLst>
              <a:ext uri="{FF2B5EF4-FFF2-40B4-BE49-F238E27FC236}">
                <a16:creationId xmlns:a16="http://schemas.microsoft.com/office/drawing/2014/main" id="{5227197D-9C25-4E2F-9AAB-AC9CFADFC41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32905" y="3434744"/>
            <a:ext cx="3009900" cy="3009900"/>
          </a:xfrm>
          <a:prstGeom prst="rect">
            <a:avLst/>
          </a:prstGeom>
        </p:spPr>
      </p:pic>
      <p:pic>
        <p:nvPicPr>
          <p:cNvPr id="5" name="Picture 4">
            <a:extLst>
              <a:ext uri="{FF2B5EF4-FFF2-40B4-BE49-F238E27FC236}">
                <a16:creationId xmlns:a16="http://schemas.microsoft.com/office/drawing/2014/main" id="{5D4B7F34-4E48-4364-BB0E-88F85719531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174675" y="3434744"/>
            <a:ext cx="4155369" cy="4155369"/>
          </a:xfrm>
          <a:prstGeom prst="rect">
            <a:avLst/>
          </a:prstGeom>
        </p:spPr>
      </p:pic>
      <p:pic>
        <p:nvPicPr>
          <p:cNvPr id="6" name="Picture 5">
            <a:extLst>
              <a:ext uri="{FF2B5EF4-FFF2-40B4-BE49-F238E27FC236}">
                <a16:creationId xmlns:a16="http://schemas.microsoft.com/office/drawing/2014/main" id="{A82E8D84-D633-4548-8D99-0C7A06AE6E0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325635" y="3434744"/>
            <a:ext cx="3009900" cy="3009900"/>
          </a:xfrm>
          <a:prstGeom prst="rect">
            <a:avLst/>
          </a:prstGeom>
        </p:spPr>
      </p:pic>
      <p:sp>
        <p:nvSpPr>
          <p:cNvPr id="7" name="Right Arrow 14">
            <a:extLst>
              <a:ext uri="{FF2B5EF4-FFF2-40B4-BE49-F238E27FC236}">
                <a16:creationId xmlns:a16="http://schemas.microsoft.com/office/drawing/2014/main" id="{6C894BB9-C5FA-4558-A7BF-74243D18AB1A}"/>
              </a:ext>
            </a:extLst>
          </p:cNvPr>
          <p:cNvSpPr/>
          <p:nvPr/>
        </p:nvSpPr>
        <p:spPr>
          <a:xfrm>
            <a:off x="6715444" y="5881327"/>
            <a:ext cx="3213168" cy="133618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Inflow</a:t>
            </a:r>
            <a:endParaRPr lang="zh-CN" altLang="en-US" b="1" dirty="0"/>
          </a:p>
        </p:txBody>
      </p:sp>
      <p:sp>
        <p:nvSpPr>
          <p:cNvPr id="8" name="Right Arrow 15">
            <a:extLst>
              <a:ext uri="{FF2B5EF4-FFF2-40B4-BE49-F238E27FC236}">
                <a16:creationId xmlns:a16="http://schemas.microsoft.com/office/drawing/2014/main" id="{FA872C82-3ABF-4C1A-BE37-CF4438296664}"/>
              </a:ext>
            </a:extLst>
          </p:cNvPr>
          <p:cNvSpPr/>
          <p:nvPr/>
        </p:nvSpPr>
        <p:spPr>
          <a:xfrm>
            <a:off x="14224001" y="5881327"/>
            <a:ext cx="3213168" cy="1336180"/>
          </a:xfrm>
          <a:prstGeom prst="right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Outflow</a:t>
            </a:r>
            <a:endParaRPr lang="zh-CN" altLang="en-US" b="1" dirty="0"/>
          </a:p>
        </p:txBody>
      </p:sp>
      <p:sp>
        <p:nvSpPr>
          <p:cNvPr id="10" name="TextBox 9">
            <a:extLst>
              <a:ext uri="{FF2B5EF4-FFF2-40B4-BE49-F238E27FC236}">
                <a16:creationId xmlns:a16="http://schemas.microsoft.com/office/drawing/2014/main" id="{212FF794-4BAE-4F5E-9BC1-2E8A62D56142}"/>
              </a:ext>
            </a:extLst>
          </p:cNvPr>
          <p:cNvSpPr txBox="1"/>
          <p:nvPr/>
        </p:nvSpPr>
        <p:spPr>
          <a:xfrm>
            <a:off x="1021548" y="7863090"/>
            <a:ext cx="9335854" cy="3046988"/>
          </a:xfrm>
          <a:prstGeom prst="rect">
            <a:avLst/>
          </a:prstGeom>
          <a:noFill/>
        </p:spPr>
        <p:txBody>
          <a:bodyPr wrap="square">
            <a:spAutoFit/>
          </a:bodyPr>
          <a:lstStyle/>
          <a:p>
            <a:r>
              <a:rPr lang="en-US" sz="4800" dirty="0">
                <a:solidFill>
                  <a:sysClr val="windowText" lastClr="000000"/>
                </a:solidFill>
              </a:rPr>
              <a:t>Cash inflows:</a:t>
            </a:r>
          </a:p>
          <a:p>
            <a:pPr marL="685800" indent="-685800">
              <a:buFont typeface="Arial" panose="020B0604020202020204" pitchFamily="34" charset="0"/>
              <a:buChar char="•"/>
            </a:pPr>
            <a:r>
              <a:rPr lang="en-US" sz="4800" dirty="0">
                <a:solidFill>
                  <a:sysClr val="windowText" lastClr="000000"/>
                </a:solidFill>
              </a:rPr>
              <a:t>From sale of goods or services</a:t>
            </a:r>
          </a:p>
          <a:p>
            <a:pPr marL="685800" indent="-685800">
              <a:buFont typeface="Arial" panose="020B0604020202020204" pitchFamily="34" charset="0"/>
              <a:buChar char="•"/>
            </a:pPr>
            <a:r>
              <a:rPr lang="en-US" sz="4800" dirty="0">
                <a:solidFill>
                  <a:sysClr val="windowText" lastClr="000000"/>
                </a:solidFill>
              </a:rPr>
              <a:t>From interest received and dividends received</a:t>
            </a:r>
          </a:p>
        </p:txBody>
      </p:sp>
      <p:sp>
        <p:nvSpPr>
          <p:cNvPr id="12" name="TextBox 11">
            <a:extLst>
              <a:ext uri="{FF2B5EF4-FFF2-40B4-BE49-F238E27FC236}">
                <a16:creationId xmlns:a16="http://schemas.microsoft.com/office/drawing/2014/main" id="{F61BDAE1-4F4C-4F60-9AE9-57C6F24ACBBB}"/>
              </a:ext>
            </a:extLst>
          </p:cNvPr>
          <p:cNvSpPr txBox="1"/>
          <p:nvPr/>
        </p:nvSpPr>
        <p:spPr>
          <a:xfrm>
            <a:off x="13760174" y="7853916"/>
            <a:ext cx="8410686" cy="4524315"/>
          </a:xfrm>
          <a:prstGeom prst="rect">
            <a:avLst/>
          </a:prstGeom>
          <a:noFill/>
        </p:spPr>
        <p:txBody>
          <a:bodyPr wrap="square">
            <a:spAutoFit/>
          </a:bodyPr>
          <a:lstStyle/>
          <a:p>
            <a:r>
              <a:rPr lang="en-US" sz="4800" dirty="0">
                <a:solidFill>
                  <a:schemeClr val="tx2"/>
                </a:solidFill>
              </a:rPr>
              <a:t>Cash outflows:</a:t>
            </a:r>
          </a:p>
          <a:p>
            <a:pPr marL="685800" indent="-685800">
              <a:buFont typeface="Arial" panose="020B0604020202020204" pitchFamily="34" charset="0"/>
              <a:buChar char="•"/>
            </a:pPr>
            <a:r>
              <a:rPr lang="en-US" sz="4800" dirty="0">
                <a:solidFill>
                  <a:schemeClr val="tx2"/>
                </a:solidFill>
              </a:rPr>
              <a:t>To suppliers for inventory</a:t>
            </a:r>
          </a:p>
          <a:p>
            <a:pPr marL="685800" indent="-685800">
              <a:buFont typeface="Arial" panose="020B0604020202020204" pitchFamily="34" charset="0"/>
              <a:buChar char="•"/>
            </a:pPr>
            <a:r>
              <a:rPr lang="en-US" sz="4800" dirty="0">
                <a:solidFill>
                  <a:schemeClr val="tx2"/>
                </a:solidFill>
              </a:rPr>
              <a:t>To employees for wages</a:t>
            </a:r>
          </a:p>
          <a:p>
            <a:pPr marL="685800" indent="-685800">
              <a:buFont typeface="Arial" panose="020B0604020202020204" pitchFamily="34" charset="0"/>
              <a:buChar char="•"/>
            </a:pPr>
            <a:r>
              <a:rPr lang="en-US" sz="4800" dirty="0">
                <a:solidFill>
                  <a:schemeClr val="tx2"/>
                </a:solidFill>
              </a:rPr>
              <a:t>To government for taxes</a:t>
            </a:r>
          </a:p>
          <a:p>
            <a:pPr marL="685800" indent="-685800">
              <a:buFont typeface="Arial" panose="020B0604020202020204" pitchFamily="34" charset="0"/>
              <a:buChar char="•"/>
            </a:pPr>
            <a:r>
              <a:rPr lang="en-US" sz="4800" dirty="0">
                <a:solidFill>
                  <a:schemeClr val="tx2"/>
                </a:solidFill>
              </a:rPr>
              <a:t>To lenders for interest</a:t>
            </a:r>
          </a:p>
          <a:p>
            <a:pPr marL="685800" indent="-685800">
              <a:buFont typeface="Arial" panose="020B0604020202020204" pitchFamily="34" charset="0"/>
              <a:buChar char="•"/>
            </a:pPr>
            <a:r>
              <a:rPr lang="en-US" sz="4800" dirty="0">
                <a:solidFill>
                  <a:schemeClr val="tx2"/>
                </a:solidFill>
              </a:rPr>
              <a:t>To others for expenses</a:t>
            </a:r>
          </a:p>
        </p:txBody>
      </p:sp>
      <p:sp>
        <p:nvSpPr>
          <p:cNvPr id="9" name="Footer Placeholder 8">
            <a:extLst>
              <a:ext uri="{FF2B5EF4-FFF2-40B4-BE49-F238E27FC236}">
                <a16:creationId xmlns:a16="http://schemas.microsoft.com/office/drawing/2014/main" id="{BA13B2F2-0A83-43C4-88D7-24E025E09ABE}"/>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1" name="Slide Number Placeholder 10">
            <a:extLst>
              <a:ext uri="{FF2B5EF4-FFF2-40B4-BE49-F238E27FC236}">
                <a16:creationId xmlns:a16="http://schemas.microsoft.com/office/drawing/2014/main" id="{61C9F913-8166-4C00-A30D-67CDA7DF0AEC}"/>
              </a:ext>
            </a:extLst>
          </p:cNvPr>
          <p:cNvSpPr>
            <a:spLocks noGrp="1"/>
          </p:cNvSpPr>
          <p:nvPr>
            <p:ph type="sldNum" sz="quarter" idx="12"/>
          </p:nvPr>
        </p:nvSpPr>
        <p:spPr/>
        <p:txBody>
          <a:bodyPr/>
          <a:lstStyle/>
          <a:p>
            <a:fld id="{EBE3AD81-3AD4-9C46-856E-C08CF1183C60}" type="slidenum">
              <a:rPr lang="en-US" smtClean="0"/>
              <a:pPr/>
              <a:t>7</a:t>
            </a:fld>
            <a:endParaRPr lang="en-US" dirty="0"/>
          </a:p>
        </p:txBody>
      </p:sp>
    </p:spTree>
    <p:extLst>
      <p:ext uri="{BB962C8B-B14F-4D97-AF65-F5344CB8AC3E}">
        <p14:creationId xmlns:p14="http://schemas.microsoft.com/office/powerpoint/2010/main" val="4130698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4B7F34-4E48-4364-BB0E-88F85719531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174675" y="3434744"/>
            <a:ext cx="4155369" cy="4155369"/>
          </a:xfrm>
          <a:prstGeom prst="rect">
            <a:avLst/>
          </a:prstGeom>
        </p:spPr>
      </p:pic>
      <p:sp>
        <p:nvSpPr>
          <p:cNvPr id="15" name="Rectangle: Rounded Corners 14">
            <a:extLst>
              <a:ext uri="{FF2B5EF4-FFF2-40B4-BE49-F238E27FC236}">
                <a16:creationId xmlns:a16="http://schemas.microsoft.com/office/drawing/2014/main" id="{9AC6CC36-E63F-43E3-8B8F-3EF567455D3B}"/>
              </a:ext>
            </a:extLst>
          </p:cNvPr>
          <p:cNvSpPr/>
          <p:nvPr/>
        </p:nvSpPr>
        <p:spPr>
          <a:xfrm>
            <a:off x="13606946" y="7428688"/>
            <a:ext cx="9780104" cy="5124798"/>
          </a:xfrm>
          <a:prstGeom prst="roundRect">
            <a:avLst>
              <a:gd name="adj" fmla="val 6227"/>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35A5FE4-691B-4B68-B773-10913D07A955}"/>
              </a:ext>
            </a:extLst>
          </p:cNvPr>
          <p:cNvSpPr/>
          <p:nvPr/>
        </p:nvSpPr>
        <p:spPr>
          <a:xfrm>
            <a:off x="855593" y="7428688"/>
            <a:ext cx="9780104" cy="5124798"/>
          </a:xfrm>
          <a:prstGeom prst="roundRect">
            <a:avLst>
              <a:gd name="adj" fmla="val 622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BED2E-8F73-4CC6-9F1E-58B0A8B226D4}"/>
              </a:ext>
            </a:extLst>
          </p:cNvPr>
          <p:cNvSpPr>
            <a:spLocks noGrp="1"/>
          </p:cNvSpPr>
          <p:nvPr>
            <p:ph type="title"/>
          </p:nvPr>
        </p:nvSpPr>
        <p:spPr/>
        <p:txBody>
          <a:bodyPr/>
          <a:lstStyle/>
          <a:p>
            <a:r>
              <a:rPr lang="en-US" dirty="0"/>
              <a:t>Classification of Cash Flows – </a:t>
            </a:r>
            <a:r>
              <a:rPr lang="en-US" altLang="zh-CN" dirty="0"/>
              <a:t>2</a:t>
            </a:r>
            <a:r>
              <a:rPr lang="en-US" dirty="0"/>
              <a:t> Investing activities</a:t>
            </a:r>
          </a:p>
        </p:txBody>
      </p:sp>
      <p:sp>
        <p:nvSpPr>
          <p:cNvPr id="3" name="Content Placeholder 2">
            <a:extLst>
              <a:ext uri="{FF2B5EF4-FFF2-40B4-BE49-F238E27FC236}">
                <a16:creationId xmlns:a16="http://schemas.microsoft.com/office/drawing/2014/main" id="{B5E4F788-E5F7-41C5-A538-F54BF571F045}"/>
              </a:ext>
            </a:extLst>
          </p:cNvPr>
          <p:cNvSpPr>
            <a:spLocks noGrp="1"/>
          </p:cNvSpPr>
          <p:nvPr>
            <p:ph sz="quarter" idx="13"/>
          </p:nvPr>
        </p:nvSpPr>
        <p:spPr/>
        <p:txBody>
          <a:bodyPr>
            <a:normAutofit/>
          </a:bodyPr>
          <a:lstStyle/>
          <a:p>
            <a:r>
              <a:rPr lang="en-US" b="1" dirty="0">
                <a:solidFill>
                  <a:schemeClr val="accent2"/>
                </a:solidFill>
              </a:rPr>
              <a:t>Investing activities </a:t>
            </a:r>
            <a:r>
              <a:rPr lang="en-US" dirty="0"/>
              <a:t>— Changes in investments and non-current assets</a:t>
            </a:r>
          </a:p>
        </p:txBody>
      </p:sp>
      <p:pic>
        <p:nvPicPr>
          <p:cNvPr id="4" name="Picture 3">
            <a:extLst>
              <a:ext uri="{FF2B5EF4-FFF2-40B4-BE49-F238E27FC236}">
                <a16:creationId xmlns:a16="http://schemas.microsoft.com/office/drawing/2014/main" id="{5227197D-9C25-4E2F-9AAB-AC9CFADFC41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32905" y="3434744"/>
            <a:ext cx="3009900" cy="3009900"/>
          </a:xfrm>
          <a:prstGeom prst="rect">
            <a:avLst/>
          </a:prstGeom>
        </p:spPr>
      </p:pic>
      <p:pic>
        <p:nvPicPr>
          <p:cNvPr id="6" name="Picture 5">
            <a:extLst>
              <a:ext uri="{FF2B5EF4-FFF2-40B4-BE49-F238E27FC236}">
                <a16:creationId xmlns:a16="http://schemas.microsoft.com/office/drawing/2014/main" id="{A82E8D84-D633-4548-8D99-0C7A06AE6E0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325635" y="3434744"/>
            <a:ext cx="3009900" cy="3009900"/>
          </a:xfrm>
          <a:prstGeom prst="rect">
            <a:avLst/>
          </a:prstGeom>
        </p:spPr>
      </p:pic>
      <p:sp>
        <p:nvSpPr>
          <p:cNvPr id="7" name="Right Arrow 14">
            <a:extLst>
              <a:ext uri="{FF2B5EF4-FFF2-40B4-BE49-F238E27FC236}">
                <a16:creationId xmlns:a16="http://schemas.microsoft.com/office/drawing/2014/main" id="{6C894BB9-C5FA-4558-A7BF-74243D18AB1A}"/>
              </a:ext>
            </a:extLst>
          </p:cNvPr>
          <p:cNvSpPr/>
          <p:nvPr/>
        </p:nvSpPr>
        <p:spPr>
          <a:xfrm>
            <a:off x="6715444" y="5881327"/>
            <a:ext cx="3213168" cy="133618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Inflow</a:t>
            </a:r>
            <a:endParaRPr lang="zh-CN" altLang="en-US" b="1" dirty="0"/>
          </a:p>
        </p:txBody>
      </p:sp>
      <p:sp>
        <p:nvSpPr>
          <p:cNvPr id="8" name="Right Arrow 15">
            <a:extLst>
              <a:ext uri="{FF2B5EF4-FFF2-40B4-BE49-F238E27FC236}">
                <a16:creationId xmlns:a16="http://schemas.microsoft.com/office/drawing/2014/main" id="{FA872C82-3ABF-4C1A-BE37-CF4438296664}"/>
              </a:ext>
            </a:extLst>
          </p:cNvPr>
          <p:cNvSpPr/>
          <p:nvPr/>
        </p:nvSpPr>
        <p:spPr>
          <a:xfrm>
            <a:off x="14224001" y="5881327"/>
            <a:ext cx="3213168" cy="1336180"/>
          </a:xfrm>
          <a:prstGeom prst="right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Outflow</a:t>
            </a:r>
            <a:endParaRPr lang="zh-CN" altLang="en-US" b="1" dirty="0"/>
          </a:p>
        </p:txBody>
      </p:sp>
      <p:sp>
        <p:nvSpPr>
          <p:cNvPr id="10" name="TextBox 9">
            <a:extLst>
              <a:ext uri="{FF2B5EF4-FFF2-40B4-BE49-F238E27FC236}">
                <a16:creationId xmlns:a16="http://schemas.microsoft.com/office/drawing/2014/main" id="{212FF794-4BAE-4F5E-9BC1-2E8A62D56142}"/>
              </a:ext>
            </a:extLst>
          </p:cNvPr>
          <p:cNvSpPr txBox="1"/>
          <p:nvPr/>
        </p:nvSpPr>
        <p:spPr>
          <a:xfrm>
            <a:off x="1021548" y="7601072"/>
            <a:ext cx="9335854" cy="4832092"/>
          </a:xfrm>
          <a:prstGeom prst="rect">
            <a:avLst/>
          </a:prstGeom>
          <a:noFill/>
        </p:spPr>
        <p:txBody>
          <a:bodyPr wrap="square">
            <a:spAutoFit/>
          </a:bodyPr>
          <a:lstStyle/>
          <a:p>
            <a:r>
              <a:rPr lang="en-US" sz="4400" dirty="0">
                <a:solidFill>
                  <a:sysClr val="windowText" lastClr="000000"/>
                </a:solidFill>
              </a:rPr>
              <a:t>Cash inflows:</a:t>
            </a:r>
          </a:p>
          <a:p>
            <a:pPr marL="685800" indent="-685800">
              <a:buFont typeface="Arial" panose="020B0604020202020204" pitchFamily="34" charset="0"/>
              <a:buChar char="•"/>
            </a:pPr>
            <a:r>
              <a:rPr lang="en-US" sz="4400" dirty="0">
                <a:solidFill>
                  <a:sysClr val="windowText" lastClr="000000"/>
                </a:solidFill>
              </a:rPr>
              <a:t>From sale of property, plant, and equipment</a:t>
            </a:r>
          </a:p>
          <a:p>
            <a:pPr marL="685800" indent="-685800">
              <a:buFont typeface="Arial" panose="020B0604020202020204" pitchFamily="34" charset="0"/>
              <a:buChar char="•"/>
            </a:pPr>
            <a:r>
              <a:rPr lang="en-US" sz="4400" dirty="0">
                <a:solidFill>
                  <a:sysClr val="windowText" lastClr="000000"/>
                </a:solidFill>
              </a:rPr>
              <a:t>From sale of investments in debt or equity securities of other entities</a:t>
            </a:r>
          </a:p>
          <a:p>
            <a:pPr marL="685800" indent="-685800">
              <a:buFont typeface="Arial" panose="020B0604020202020204" pitchFamily="34" charset="0"/>
              <a:buChar char="•"/>
            </a:pPr>
            <a:r>
              <a:rPr lang="en-US" sz="4400" dirty="0">
                <a:solidFill>
                  <a:sysClr val="windowText" lastClr="000000"/>
                </a:solidFill>
              </a:rPr>
              <a:t>From collection of principal on loans to other entities</a:t>
            </a:r>
          </a:p>
        </p:txBody>
      </p:sp>
      <p:sp>
        <p:nvSpPr>
          <p:cNvPr id="12" name="TextBox 11">
            <a:extLst>
              <a:ext uri="{FF2B5EF4-FFF2-40B4-BE49-F238E27FC236}">
                <a16:creationId xmlns:a16="http://schemas.microsoft.com/office/drawing/2014/main" id="{F61BDAE1-4F4C-4F60-9AE9-57C6F24ACBBB}"/>
              </a:ext>
            </a:extLst>
          </p:cNvPr>
          <p:cNvSpPr txBox="1"/>
          <p:nvPr/>
        </p:nvSpPr>
        <p:spPr>
          <a:xfrm>
            <a:off x="13760173" y="7601072"/>
            <a:ext cx="9325113" cy="4154984"/>
          </a:xfrm>
          <a:prstGeom prst="rect">
            <a:avLst/>
          </a:prstGeom>
          <a:noFill/>
        </p:spPr>
        <p:txBody>
          <a:bodyPr wrap="square">
            <a:spAutoFit/>
          </a:bodyPr>
          <a:lstStyle/>
          <a:p>
            <a:r>
              <a:rPr lang="en-US" sz="4400" dirty="0">
                <a:solidFill>
                  <a:schemeClr val="tx2"/>
                </a:solidFill>
              </a:rPr>
              <a:t>Cash outflows:</a:t>
            </a:r>
          </a:p>
          <a:p>
            <a:pPr marL="685800" indent="-685800">
              <a:buFont typeface="Arial" panose="020B0604020202020204" pitchFamily="34" charset="0"/>
              <a:buChar char="•"/>
            </a:pPr>
            <a:r>
              <a:rPr lang="en-US" sz="4400" dirty="0">
                <a:solidFill>
                  <a:schemeClr val="tx2"/>
                </a:solidFill>
              </a:rPr>
              <a:t>To purchase property, plant, and equipment</a:t>
            </a:r>
          </a:p>
          <a:p>
            <a:pPr marL="685800" indent="-685800">
              <a:buFont typeface="Arial" panose="020B0604020202020204" pitchFamily="34" charset="0"/>
              <a:buChar char="•"/>
            </a:pPr>
            <a:r>
              <a:rPr lang="en-US" sz="4400" dirty="0">
                <a:solidFill>
                  <a:schemeClr val="tx2"/>
                </a:solidFill>
              </a:rPr>
              <a:t>To purchase investments in debt or equity securities of other entities</a:t>
            </a:r>
          </a:p>
          <a:p>
            <a:pPr marL="685800" indent="-685800">
              <a:buFont typeface="Arial" panose="020B0604020202020204" pitchFamily="34" charset="0"/>
              <a:buChar char="•"/>
            </a:pPr>
            <a:r>
              <a:rPr lang="en-US" sz="4400" dirty="0">
                <a:solidFill>
                  <a:schemeClr val="tx2"/>
                </a:solidFill>
              </a:rPr>
              <a:t>To make loans to other entities</a:t>
            </a:r>
          </a:p>
        </p:txBody>
      </p:sp>
      <p:sp>
        <p:nvSpPr>
          <p:cNvPr id="9" name="Footer Placeholder 8">
            <a:extLst>
              <a:ext uri="{FF2B5EF4-FFF2-40B4-BE49-F238E27FC236}">
                <a16:creationId xmlns:a16="http://schemas.microsoft.com/office/drawing/2014/main" id="{B77C7F55-E547-44FD-8D6E-5D942627296C}"/>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1" name="Slide Number Placeholder 10">
            <a:extLst>
              <a:ext uri="{FF2B5EF4-FFF2-40B4-BE49-F238E27FC236}">
                <a16:creationId xmlns:a16="http://schemas.microsoft.com/office/drawing/2014/main" id="{0555E9B0-2BEA-43D3-A0BE-1975B894754B}"/>
              </a:ext>
            </a:extLst>
          </p:cNvPr>
          <p:cNvSpPr>
            <a:spLocks noGrp="1"/>
          </p:cNvSpPr>
          <p:nvPr>
            <p:ph type="sldNum" sz="quarter" idx="12"/>
          </p:nvPr>
        </p:nvSpPr>
        <p:spPr/>
        <p:txBody>
          <a:bodyPr/>
          <a:lstStyle/>
          <a:p>
            <a:fld id="{EBE3AD81-3AD4-9C46-856E-C08CF1183C60}" type="slidenum">
              <a:rPr lang="en-US" smtClean="0"/>
              <a:pPr/>
              <a:t>8</a:t>
            </a:fld>
            <a:endParaRPr lang="en-US" dirty="0"/>
          </a:p>
        </p:txBody>
      </p:sp>
    </p:spTree>
    <p:extLst>
      <p:ext uri="{BB962C8B-B14F-4D97-AF65-F5344CB8AC3E}">
        <p14:creationId xmlns:p14="http://schemas.microsoft.com/office/powerpoint/2010/main" val="96926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4B7F34-4E48-4364-BB0E-88F85719531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174675" y="3434744"/>
            <a:ext cx="4155369" cy="4155369"/>
          </a:xfrm>
          <a:prstGeom prst="rect">
            <a:avLst/>
          </a:prstGeom>
        </p:spPr>
      </p:pic>
      <p:sp>
        <p:nvSpPr>
          <p:cNvPr id="15" name="Rectangle: Rounded Corners 14">
            <a:extLst>
              <a:ext uri="{FF2B5EF4-FFF2-40B4-BE49-F238E27FC236}">
                <a16:creationId xmlns:a16="http://schemas.microsoft.com/office/drawing/2014/main" id="{9AC6CC36-E63F-43E3-8B8F-3EF567455D3B}"/>
              </a:ext>
            </a:extLst>
          </p:cNvPr>
          <p:cNvSpPr/>
          <p:nvPr/>
        </p:nvSpPr>
        <p:spPr>
          <a:xfrm>
            <a:off x="13606946" y="7428688"/>
            <a:ext cx="9780104" cy="5124798"/>
          </a:xfrm>
          <a:prstGeom prst="roundRect">
            <a:avLst>
              <a:gd name="adj" fmla="val 6227"/>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35A5FE4-691B-4B68-B773-10913D07A955}"/>
              </a:ext>
            </a:extLst>
          </p:cNvPr>
          <p:cNvSpPr/>
          <p:nvPr/>
        </p:nvSpPr>
        <p:spPr>
          <a:xfrm>
            <a:off x="855593" y="7428688"/>
            <a:ext cx="9780104" cy="5124798"/>
          </a:xfrm>
          <a:prstGeom prst="roundRect">
            <a:avLst>
              <a:gd name="adj" fmla="val 6227"/>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BED2E-8F73-4CC6-9F1E-58B0A8B226D4}"/>
              </a:ext>
            </a:extLst>
          </p:cNvPr>
          <p:cNvSpPr>
            <a:spLocks noGrp="1"/>
          </p:cNvSpPr>
          <p:nvPr>
            <p:ph type="title"/>
          </p:nvPr>
        </p:nvSpPr>
        <p:spPr/>
        <p:txBody>
          <a:bodyPr/>
          <a:lstStyle/>
          <a:p>
            <a:r>
              <a:rPr lang="en-US" dirty="0"/>
              <a:t>Classification of Cash Flows – </a:t>
            </a:r>
            <a:r>
              <a:rPr lang="en-US" altLang="zh-CN" dirty="0"/>
              <a:t>3</a:t>
            </a:r>
            <a:r>
              <a:rPr lang="en-US" dirty="0"/>
              <a:t> Financing activities</a:t>
            </a:r>
          </a:p>
        </p:txBody>
      </p:sp>
      <p:sp>
        <p:nvSpPr>
          <p:cNvPr id="3" name="Content Placeholder 2">
            <a:extLst>
              <a:ext uri="{FF2B5EF4-FFF2-40B4-BE49-F238E27FC236}">
                <a16:creationId xmlns:a16="http://schemas.microsoft.com/office/drawing/2014/main" id="{B5E4F788-E5F7-41C5-A538-F54BF571F045}"/>
              </a:ext>
            </a:extLst>
          </p:cNvPr>
          <p:cNvSpPr>
            <a:spLocks noGrp="1"/>
          </p:cNvSpPr>
          <p:nvPr>
            <p:ph sz="quarter" idx="13"/>
          </p:nvPr>
        </p:nvSpPr>
        <p:spPr/>
        <p:txBody>
          <a:bodyPr>
            <a:normAutofit/>
          </a:bodyPr>
          <a:lstStyle/>
          <a:p>
            <a:r>
              <a:rPr lang="en-US" b="1" dirty="0">
                <a:solidFill>
                  <a:schemeClr val="accent2"/>
                </a:solidFill>
              </a:rPr>
              <a:t>Financing activities </a:t>
            </a:r>
            <a:r>
              <a:rPr lang="en-US" dirty="0"/>
              <a:t>— Changes in non-current liabilities and equity</a:t>
            </a:r>
          </a:p>
        </p:txBody>
      </p:sp>
      <p:pic>
        <p:nvPicPr>
          <p:cNvPr id="4" name="Picture 3">
            <a:extLst>
              <a:ext uri="{FF2B5EF4-FFF2-40B4-BE49-F238E27FC236}">
                <a16:creationId xmlns:a16="http://schemas.microsoft.com/office/drawing/2014/main" id="{5227197D-9C25-4E2F-9AAB-AC9CFADFC41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32905" y="3434744"/>
            <a:ext cx="3009900" cy="3009900"/>
          </a:xfrm>
          <a:prstGeom prst="rect">
            <a:avLst/>
          </a:prstGeom>
        </p:spPr>
      </p:pic>
      <p:pic>
        <p:nvPicPr>
          <p:cNvPr id="6" name="Picture 5">
            <a:extLst>
              <a:ext uri="{FF2B5EF4-FFF2-40B4-BE49-F238E27FC236}">
                <a16:creationId xmlns:a16="http://schemas.microsoft.com/office/drawing/2014/main" id="{A82E8D84-D633-4548-8D99-0C7A06AE6E0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325635" y="3434744"/>
            <a:ext cx="3009900" cy="3009900"/>
          </a:xfrm>
          <a:prstGeom prst="rect">
            <a:avLst/>
          </a:prstGeom>
        </p:spPr>
      </p:pic>
      <p:sp>
        <p:nvSpPr>
          <p:cNvPr id="7" name="Right Arrow 14">
            <a:extLst>
              <a:ext uri="{FF2B5EF4-FFF2-40B4-BE49-F238E27FC236}">
                <a16:creationId xmlns:a16="http://schemas.microsoft.com/office/drawing/2014/main" id="{6C894BB9-C5FA-4558-A7BF-74243D18AB1A}"/>
              </a:ext>
            </a:extLst>
          </p:cNvPr>
          <p:cNvSpPr/>
          <p:nvPr/>
        </p:nvSpPr>
        <p:spPr>
          <a:xfrm>
            <a:off x="6715444" y="5881327"/>
            <a:ext cx="3213168" cy="133618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Inflow</a:t>
            </a:r>
            <a:endParaRPr lang="zh-CN" altLang="en-US" b="1" dirty="0"/>
          </a:p>
        </p:txBody>
      </p:sp>
      <p:sp>
        <p:nvSpPr>
          <p:cNvPr id="8" name="Right Arrow 15">
            <a:extLst>
              <a:ext uri="{FF2B5EF4-FFF2-40B4-BE49-F238E27FC236}">
                <a16:creationId xmlns:a16="http://schemas.microsoft.com/office/drawing/2014/main" id="{FA872C82-3ABF-4C1A-BE37-CF4438296664}"/>
              </a:ext>
            </a:extLst>
          </p:cNvPr>
          <p:cNvSpPr/>
          <p:nvPr/>
        </p:nvSpPr>
        <p:spPr>
          <a:xfrm>
            <a:off x="14224001" y="5881327"/>
            <a:ext cx="3213168" cy="1336180"/>
          </a:xfrm>
          <a:prstGeom prst="rightArrow">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Outflow</a:t>
            </a:r>
            <a:endParaRPr lang="zh-CN" altLang="en-US" b="1" dirty="0"/>
          </a:p>
        </p:txBody>
      </p:sp>
      <p:sp>
        <p:nvSpPr>
          <p:cNvPr id="10" name="TextBox 9">
            <a:extLst>
              <a:ext uri="{FF2B5EF4-FFF2-40B4-BE49-F238E27FC236}">
                <a16:creationId xmlns:a16="http://schemas.microsoft.com/office/drawing/2014/main" id="{212FF794-4BAE-4F5E-9BC1-2E8A62D56142}"/>
              </a:ext>
            </a:extLst>
          </p:cNvPr>
          <p:cNvSpPr txBox="1"/>
          <p:nvPr/>
        </p:nvSpPr>
        <p:spPr>
          <a:xfrm>
            <a:off x="1021548" y="7601072"/>
            <a:ext cx="9335854" cy="3046988"/>
          </a:xfrm>
          <a:prstGeom prst="rect">
            <a:avLst/>
          </a:prstGeom>
          <a:noFill/>
        </p:spPr>
        <p:txBody>
          <a:bodyPr wrap="square">
            <a:spAutoFit/>
          </a:bodyPr>
          <a:lstStyle/>
          <a:p>
            <a:r>
              <a:rPr lang="en-US" sz="4800" dirty="0">
                <a:solidFill>
                  <a:sysClr val="windowText" lastClr="000000"/>
                </a:solidFill>
              </a:rPr>
              <a:t>Cash inflows:</a:t>
            </a:r>
          </a:p>
          <a:p>
            <a:pPr marL="685800" indent="-685800">
              <a:buFont typeface="Arial" panose="020B0604020202020204" pitchFamily="34" charset="0"/>
              <a:buChar char="•"/>
            </a:pPr>
            <a:r>
              <a:rPr lang="en-US" sz="4800" dirty="0">
                <a:solidFill>
                  <a:sysClr val="windowText" lastClr="000000"/>
                </a:solidFill>
              </a:rPr>
              <a:t>From sale of ordinary shares</a:t>
            </a:r>
          </a:p>
          <a:p>
            <a:pPr marL="685800" indent="-685800">
              <a:buFont typeface="Arial" panose="020B0604020202020204" pitchFamily="34" charset="0"/>
              <a:buChar char="•"/>
            </a:pPr>
            <a:r>
              <a:rPr lang="en-US" sz="4800" dirty="0">
                <a:solidFill>
                  <a:sysClr val="windowText" lastClr="000000"/>
                </a:solidFill>
              </a:rPr>
              <a:t>From issuance of long-debt (bonds and notes)</a:t>
            </a:r>
          </a:p>
        </p:txBody>
      </p:sp>
      <p:sp>
        <p:nvSpPr>
          <p:cNvPr id="12" name="TextBox 11">
            <a:extLst>
              <a:ext uri="{FF2B5EF4-FFF2-40B4-BE49-F238E27FC236}">
                <a16:creationId xmlns:a16="http://schemas.microsoft.com/office/drawing/2014/main" id="{F61BDAE1-4F4C-4F60-9AE9-57C6F24ACBBB}"/>
              </a:ext>
            </a:extLst>
          </p:cNvPr>
          <p:cNvSpPr txBox="1"/>
          <p:nvPr/>
        </p:nvSpPr>
        <p:spPr>
          <a:xfrm>
            <a:off x="13760173" y="7590113"/>
            <a:ext cx="9325113" cy="3785652"/>
          </a:xfrm>
          <a:prstGeom prst="rect">
            <a:avLst/>
          </a:prstGeom>
          <a:noFill/>
        </p:spPr>
        <p:txBody>
          <a:bodyPr wrap="square">
            <a:spAutoFit/>
          </a:bodyPr>
          <a:lstStyle/>
          <a:p>
            <a:r>
              <a:rPr lang="en-US" sz="4800" dirty="0">
                <a:solidFill>
                  <a:schemeClr val="tx2"/>
                </a:solidFill>
              </a:rPr>
              <a:t>Cash outflows:</a:t>
            </a:r>
          </a:p>
          <a:p>
            <a:pPr marL="685800" indent="-685800">
              <a:buFont typeface="Arial" panose="020B0604020202020204" pitchFamily="34" charset="0"/>
              <a:buChar char="•"/>
            </a:pPr>
            <a:r>
              <a:rPr lang="en-US" sz="4800" dirty="0">
                <a:solidFill>
                  <a:schemeClr val="tx2"/>
                </a:solidFill>
              </a:rPr>
              <a:t>To shareholders as dividends</a:t>
            </a:r>
          </a:p>
          <a:p>
            <a:pPr marL="685800" indent="-685800">
              <a:buFont typeface="Arial" panose="020B0604020202020204" pitchFamily="34" charset="0"/>
              <a:buChar char="•"/>
            </a:pPr>
            <a:r>
              <a:rPr lang="en-US" sz="4800" dirty="0">
                <a:solidFill>
                  <a:schemeClr val="tx2"/>
                </a:solidFill>
              </a:rPr>
              <a:t>To redeem long-term debt or reacquire ordinary shares (treasury shares)</a:t>
            </a:r>
          </a:p>
        </p:txBody>
      </p:sp>
      <p:sp>
        <p:nvSpPr>
          <p:cNvPr id="9" name="Footer Placeholder 8">
            <a:extLst>
              <a:ext uri="{FF2B5EF4-FFF2-40B4-BE49-F238E27FC236}">
                <a16:creationId xmlns:a16="http://schemas.microsoft.com/office/drawing/2014/main" id="{46C27F34-C941-4030-A510-D9A18F38E14A}"/>
              </a:ext>
            </a:extLst>
          </p:cNvPr>
          <p:cNvSpPr>
            <a:spLocks noGrp="1"/>
          </p:cNvSpPr>
          <p:nvPr>
            <p:ph type="ftr" sz="quarter" idx="11"/>
          </p:nvPr>
        </p:nvSpPr>
        <p:spPr/>
        <p:txBody>
          <a:bodyPr/>
          <a:lstStyle/>
          <a:p>
            <a:r>
              <a:rPr lang="en-US"/>
              <a:t>Chapter 14 Statement of Cash Flows | ACT2111: Introductory Financial Accounting</a:t>
            </a:r>
            <a:endParaRPr lang="en-US" dirty="0"/>
          </a:p>
        </p:txBody>
      </p:sp>
      <p:sp>
        <p:nvSpPr>
          <p:cNvPr id="11" name="Slide Number Placeholder 10">
            <a:extLst>
              <a:ext uri="{FF2B5EF4-FFF2-40B4-BE49-F238E27FC236}">
                <a16:creationId xmlns:a16="http://schemas.microsoft.com/office/drawing/2014/main" id="{B9661A8B-BEC2-4435-BBBD-17A96C931D5C}"/>
              </a:ext>
            </a:extLst>
          </p:cNvPr>
          <p:cNvSpPr>
            <a:spLocks noGrp="1"/>
          </p:cNvSpPr>
          <p:nvPr>
            <p:ph type="sldNum" sz="quarter" idx="12"/>
          </p:nvPr>
        </p:nvSpPr>
        <p:spPr/>
        <p:txBody>
          <a:bodyPr/>
          <a:lstStyle/>
          <a:p>
            <a:fld id="{EBE3AD81-3AD4-9C46-856E-C08CF1183C60}" type="slidenum">
              <a:rPr lang="en-US" smtClean="0"/>
              <a:pPr/>
              <a:t>9</a:t>
            </a:fld>
            <a:endParaRPr lang="en-US" dirty="0"/>
          </a:p>
        </p:txBody>
      </p:sp>
    </p:spTree>
    <p:extLst>
      <p:ext uri="{BB962C8B-B14F-4D97-AF65-F5344CB8AC3E}">
        <p14:creationId xmlns:p14="http://schemas.microsoft.com/office/powerpoint/2010/main" val="3947037269"/>
      </p:ext>
    </p:extLst>
  </p:cSld>
  <p:clrMapOvr>
    <a:masterClrMapping/>
  </p:clrMapOvr>
</p:sld>
</file>

<file path=ppt/theme/theme1.xml><?xml version="1.0" encoding="utf-8"?>
<a:theme xmlns:a="http://schemas.openxmlformats.org/drawingml/2006/main" name="Office Theme">
  <a:themeElements>
    <a:clrScheme name="Medical 03 1">
      <a:dk1>
        <a:srgbClr val="7F7F7F"/>
      </a:dk1>
      <a:lt1>
        <a:srgbClr val="FFFFFF"/>
      </a:lt1>
      <a:dk2>
        <a:srgbClr val="000000"/>
      </a:dk2>
      <a:lt2>
        <a:srgbClr val="FFFFFF"/>
      </a:lt2>
      <a:accent1>
        <a:srgbClr val="656E95"/>
      </a:accent1>
      <a:accent2>
        <a:srgbClr val="8D9ACE"/>
      </a:accent2>
      <a:accent3>
        <a:srgbClr val="B9CBE9"/>
      </a:accent3>
      <a:accent4>
        <a:srgbClr val="EAF1FA"/>
      </a:accent4>
      <a:accent5>
        <a:srgbClr val="F9FBFE"/>
      </a:accent5>
      <a:accent6>
        <a:srgbClr val="17364F"/>
      </a:accent6>
      <a:hlink>
        <a:srgbClr val="4B5050"/>
      </a:hlink>
      <a:folHlink>
        <a:srgbClr val="19BB9B"/>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10975</TotalTime>
  <Words>6983</Words>
  <Application>Microsoft Macintosh PowerPoint</Application>
  <PresentationFormat>Custom</PresentationFormat>
  <Paragraphs>1062</Paragraphs>
  <Slides>60</Slides>
  <Notes>29</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EuroMonoStd-Regular</vt:lpstr>
      <vt:lpstr>Lato</vt:lpstr>
      <vt:lpstr>Lato Black</vt:lpstr>
      <vt:lpstr>Lato Regular</vt:lpstr>
      <vt:lpstr>Lota</vt:lpstr>
      <vt:lpstr>STIX-Bold</vt:lpstr>
      <vt:lpstr>STIX-Regular</vt:lpstr>
      <vt:lpstr>Arial</vt:lpstr>
      <vt:lpstr>Calibri</vt:lpstr>
      <vt:lpstr>Times New Roman</vt:lpstr>
      <vt:lpstr>Wingdings</vt:lpstr>
      <vt:lpstr>Office Theme</vt:lpstr>
      <vt:lpstr>PowerPoint Presentation</vt:lpstr>
      <vt:lpstr> Review of Ch12 (1/2)</vt:lpstr>
      <vt:lpstr> Review of Ch12 (2/2)</vt:lpstr>
      <vt:lpstr>What is a statement of cash flows? </vt:lpstr>
      <vt:lpstr>Usefulness of the Statement of Cash Flows</vt:lpstr>
      <vt:lpstr>Classification of Cash Flows</vt:lpstr>
      <vt:lpstr>Classification of Cash Flows – 1 Operating activities </vt:lpstr>
      <vt:lpstr>Classification of Cash Flows – 2 Investing activities</vt:lpstr>
      <vt:lpstr>Classification of Cash Flows – 3 Financing activities</vt:lpstr>
      <vt:lpstr>Classification of Cash Flows – Common mistakes</vt:lpstr>
      <vt:lpstr>Classification of Cash Flows – Non-Cash Activities</vt:lpstr>
      <vt:lpstr>Format of the Statement of Cash Flows</vt:lpstr>
      <vt:lpstr>Classification of Cash Flows – Exercise</vt:lpstr>
      <vt:lpstr>Preparing the Statement of Cash Flows</vt:lpstr>
      <vt:lpstr>Preparing Statement of Cash Flows – Information sources</vt:lpstr>
      <vt:lpstr>Preparing Statement of Cash Flows – Two methods</vt:lpstr>
      <vt:lpstr>Preparing Statement of Cash Flows – Two methods</vt:lpstr>
      <vt:lpstr>Preparing Statement of Cash Flows – Basic Information</vt:lpstr>
      <vt:lpstr>Preparing Statement of Cash Flows – Format</vt:lpstr>
      <vt:lpstr>Step 1: Operating activities – Indirect method</vt:lpstr>
      <vt:lpstr>Step 1: Operating activities – Indirect method (cont’d)</vt:lpstr>
      <vt:lpstr>Step 1: Operating activities – Indirect method (cont’d)</vt:lpstr>
      <vt:lpstr>Step 1: Operating activities – Indirect method (cont’d)</vt:lpstr>
      <vt:lpstr>Step 1: Operating activities – Indirect method (cont’d)</vt:lpstr>
      <vt:lpstr>Step 1: Operating activities – Indirect method (cont’d)</vt:lpstr>
      <vt:lpstr>Step 1: Operating activities – Indirect method (cont’d)</vt:lpstr>
      <vt:lpstr>Step 1: Operating activities – Indirect method (cont’d)</vt:lpstr>
      <vt:lpstr>Step 1: Operating activities – Indirect method (cont’d)</vt:lpstr>
      <vt:lpstr>Step 1: Operating activities – Exercise</vt:lpstr>
      <vt:lpstr>Step 1: Operating activities – Exercise</vt:lpstr>
      <vt:lpstr>Step 1: Operating activities – Direct method</vt:lpstr>
      <vt:lpstr>Step 2: Investing activities</vt:lpstr>
      <vt:lpstr>Step 2: Investing activities (cont’d)</vt:lpstr>
      <vt:lpstr>Step 2: Investing activities (cont’d)</vt:lpstr>
      <vt:lpstr>Step 2: Investing activities (cont’d)</vt:lpstr>
      <vt:lpstr>Step 2: Investing activities (cont’d)</vt:lpstr>
      <vt:lpstr>Step 3: Financing activities</vt:lpstr>
      <vt:lpstr>Step 3: Financing activities (cont’d)</vt:lpstr>
      <vt:lpstr>Step 3: Financing activities (cont’d)</vt:lpstr>
      <vt:lpstr>Step 3: Financing activities (cont’d)</vt:lpstr>
      <vt:lpstr>Step 4: Combine three parts</vt:lpstr>
      <vt:lpstr>Preparing Statement of Cash Flows – Exercise (1/4)</vt:lpstr>
      <vt:lpstr>Preparing Statement of Cash Flows – Exercise (2/4)</vt:lpstr>
      <vt:lpstr>Preparing Statement of Cash Flows – Exercise (3/4)</vt:lpstr>
      <vt:lpstr>Preparing Statement of Cash Flows – Exercise (4/4)</vt:lpstr>
      <vt:lpstr>Preparing Statement of Cash Flows – Solution (1/2)</vt:lpstr>
      <vt:lpstr>Preparing Statement of Cash Flows – Solution (2/2)</vt:lpstr>
      <vt:lpstr>Operating activities – Direct method</vt:lpstr>
      <vt:lpstr>Operating activities – Direct method (cont’d)</vt:lpstr>
      <vt:lpstr>Operating activities – Direct method (cont’d)</vt:lpstr>
      <vt:lpstr>Operating activities – Direct method (cont’d)</vt:lpstr>
      <vt:lpstr>Operating activities – Direct method (cont’d)</vt:lpstr>
      <vt:lpstr>Operating activities – Direct method (cont’d)</vt:lpstr>
      <vt:lpstr>Operating activities – Direct method (cont’d)</vt:lpstr>
      <vt:lpstr>Summary – Indirect vs. Direct methods</vt:lpstr>
      <vt:lpstr>Using Cash Flows to Evaluate a Company</vt:lpstr>
      <vt:lpstr>Using Cash Flows to Evaluate a Company (cont’d)</vt:lpstr>
      <vt:lpstr>Glossary</vt:lpstr>
      <vt:lpstr>Format of the Statement of Cash Flows</vt:lpstr>
      <vt:lpstr>Preparing Statement of Cash Flows – Four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Shijie Yang</dc:creator>
  <cp:lastModifiedBy>Yi Cao</cp:lastModifiedBy>
  <cp:revision>1563</cp:revision>
  <dcterms:created xsi:type="dcterms:W3CDTF">2018-08-12T11:43:56Z</dcterms:created>
  <dcterms:modified xsi:type="dcterms:W3CDTF">2021-04-12T14:11:47Z</dcterms:modified>
</cp:coreProperties>
</file>